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gif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6" r:id="rId2"/>
  </p:sldMasterIdLst>
  <p:notesMasterIdLst>
    <p:notesMasterId r:id="rId39"/>
  </p:notesMasterIdLst>
  <p:sldIdLst>
    <p:sldId id="259" r:id="rId3"/>
    <p:sldId id="295" r:id="rId4"/>
    <p:sldId id="296" r:id="rId5"/>
    <p:sldId id="297" r:id="rId6"/>
    <p:sldId id="298" r:id="rId7"/>
    <p:sldId id="300" r:id="rId8"/>
    <p:sldId id="299" r:id="rId9"/>
    <p:sldId id="301" r:id="rId10"/>
    <p:sldId id="302" r:id="rId11"/>
    <p:sldId id="304" r:id="rId12"/>
    <p:sldId id="303" r:id="rId13"/>
    <p:sldId id="305" r:id="rId14"/>
    <p:sldId id="307" r:id="rId15"/>
    <p:sldId id="308" r:id="rId16"/>
    <p:sldId id="306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294" r:id="rId37"/>
    <p:sldId id="328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2"/>
    <p:restoredTop sz="93681"/>
  </p:normalViewPr>
  <p:slideViewPr>
    <p:cSldViewPr>
      <p:cViewPr varScale="1">
        <p:scale>
          <a:sx n="118" d="100"/>
          <a:sy n="118" d="100"/>
        </p:scale>
        <p:origin x="1760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2B1D6-8B29-4576-8BF9-C029168734D1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5B0B3-4BDA-47AE-8AAF-04CE7632D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4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6C81F-3328-344E-9411-6D3E045A6C9B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5938" y="4343400"/>
            <a:ext cx="5910262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For write, you set up your address and data on the A and D pins and then you generate a write pulse that  is long enough for the write access time.</a:t>
            </a:r>
          </a:p>
          <a:p>
            <a:r>
              <a:rPr lang="en-US" altLang="zh-CN"/>
              <a:t>For simplicity, I have assumed the Write setup time for address and data to be the same.  In real life, they can be different.</a:t>
            </a:r>
          </a:p>
          <a:p>
            <a:r>
              <a:rPr lang="en-US" altLang="zh-CN"/>
              <a:t>For read operation, you have disasserted Wr Enable and assert Output Enable. Since you are supplying garbage address here so as soon as you assert OE_L, you will get garbage out.</a:t>
            </a:r>
          </a:p>
          <a:p>
            <a:r>
              <a:rPr lang="en-US" altLang="zh-CN"/>
              <a:t>If you then present an valid address to the SRAM, valid data will be available at the output after a delay of the Write Access Time.</a:t>
            </a:r>
          </a:p>
          <a:p>
            <a:r>
              <a:rPr lang="en-US" altLang="zh-CN"/>
              <a:t>SRAM</a:t>
            </a:r>
            <a:r>
              <a:rPr lang="zh-CN" altLang="en-US"/>
              <a:t>抯 </a:t>
            </a:r>
            <a:r>
              <a:rPr lang="en-US" altLang="zh-CN"/>
              <a:t>timing is much simpler than the DRAM timing which I will show you later.</a:t>
            </a:r>
          </a:p>
          <a:p>
            <a:r>
              <a:rPr lang="en-US" altLang="zh-CN"/>
              <a:t>+1 = 34 min. (Y:14)</a:t>
            </a:r>
          </a:p>
        </p:txBody>
      </p:sp>
      <p:sp>
        <p:nvSpPr>
          <p:cNvPr id="1372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590550"/>
            <a:ext cx="4548188" cy="3411538"/>
          </a:xfrm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</p:spTree>
    <p:extLst>
      <p:ext uri="{BB962C8B-B14F-4D97-AF65-F5344CB8AC3E}">
        <p14:creationId xmlns:p14="http://schemas.microsoft.com/office/powerpoint/2010/main" val="128842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5B0B3-4BDA-47AE-8AAF-04CE7632D5A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114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59400C-EF3D-C343-AF97-BC4E4E77326F}" type="slidenum">
              <a:rPr lang="en-US" altLang="zh-CN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63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9128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2D0FFA-551F-AC47-AC41-D935818C30A2}" type="slidenum">
              <a:rPr lang="en-US" altLang="zh-CN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658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063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4995B0-92A1-1043-8A28-411B4AB7EC1B}" type="slidenum">
              <a:rPr lang="en-US" altLang="zh-CN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679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8185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5F6567-9051-7B48-A8B8-04D5A00FDE79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172034" name="Rectangle 2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altLang="en-US"/>
          </a:p>
        </p:txBody>
      </p:sp>
      <p:sp>
        <p:nvSpPr>
          <p:cNvPr id="172035" name="Rectangle 3"/>
          <p:cNvSpPr>
            <a:spLocks noGrp="1" noRot="1" noChangeAspect="1" noChangeArrowheads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</p:spTree>
    <p:extLst>
      <p:ext uri="{BB962C8B-B14F-4D97-AF65-F5344CB8AC3E}">
        <p14:creationId xmlns:p14="http://schemas.microsoft.com/office/powerpoint/2010/main" val="61240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D1FB2A-A4E6-7546-973B-93C971C3030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B47753-A621-0848-8044-0245F3FC5F4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9603B6-6294-1C48-A631-E1A7EC8AE9E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C97897-86B7-AE4A-8DAF-C971BE0CB6C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A5AA71-F156-2641-9AC5-2D377AD2610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D3BF40-BB3F-8B41-B8E6-3ADFC5FC7F0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E63F67-E306-5045-AB7F-E3E2C7A1611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0C37CD-BBC7-CB49-8FD2-24D6244A209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AABEDF-AA3E-1146-A263-9EBFC04DF90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018FAA-3C58-C445-A4DA-FB905D460B7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82CEB4-B2FC-4645-9E80-5E2488157D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074054D-2840-B54F-ADA6-155B91E8EDD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CBC3CC5-7FD1-234D-BB5F-8968A2602F3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4A28CC5-7309-A743-A80E-66F00AFD532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9E572DA-6F86-8F40-A898-34823C18641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2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单击以编辑</a:t>
            </a:r>
            <a:r>
              <a:rPr lang="zh-CN" altLang="en-US"/>
              <a:t>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单击以编辑母版文本样式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defRPr sz="1400"/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400"/>
            </a:lvl1pPr>
          </a:lstStyle>
          <a:p>
            <a:pPr algn="ctr"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/>
            </a:lvl1pPr>
          </a:lstStyle>
          <a:p>
            <a:pPr fontAlgn="base">
              <a:spcAft>
                <a:spcPct val="0"/>
              </a:spcAft>
            </a:pPr>
            <a:fld id="{8D0EB49E-6FA8-404E-922F-81E2B142BE7A}" type="slidenum">
              <a:rPr kumimoji="1" lang="en-US" altLang="zh-CN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45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 noChangeArrowheads="1"/>
          </p:cNvSpPr>
          <p:nvPr>
            <p:ph type="ctrTitle"/>
          </p:nvPr>
        </p:nvSpPr>
        <p:spPr/>
        <p:txBody>
          <a:bodyPr anchor="ctr"/>
          <a:lstStyle/>
          <a:p>
            <a:pPr algn="ctr" eaLnBrk="1" hangingPunct="1"/>
            <a:r>
              <a:rPr kumimoji="0" lang="zh-CN" altLang="en-US" sz="3600" b="1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静态存储器及高速缓冲存储器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b="1" dirty="0"/>
              <a:t>2019</a:t>
            </a:r>
            <a:r>
              <a:rPr lang="zh-CN" altLang="en-US" b="1" dirty="0"/>
              <a:t>年秋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F7C2F-BCBD-A149-8F90-21DECE8FB1A6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srgbClr val="1F497D"/>
              </a:solidFill>
            </a:endParaRPr>
          </a:p>
        </p:txBody>
      </p:sp>
      <p:cxnSp>
        <p:nvCxnSpPr>
          <p:cNvPr id="10" name="直接连接符 20"/>
          <p:cNvCxnSpPr>
            <a:cxnSpLocks noChangeShapeType="1"/>
          </p:cNvCxnSpPr>
          <p:nvPr/>
        </p:nvCxnSpPr>
        <p:spPr bwMode="auto">
          <a:xfrm flipV="1">
            <a:off x="971600" y="5354166"/>
            <a:ext cx="7272337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>
            <a:outerShdw blurRad="88900" dist="127000" algn="l" rotWithShape="0">
              <a:srgbClr val="000000">
                <a:alpha val="39999"/>
              </a:srgbClr>
            </a:outerShdw>
          </a:effectLst>
        </p:spPr>
      </p:cxnSp>
      <p:sp>
        <p:nvSpPr>
          <p:cNvPr id="11" name="标题 1"/>
          <p:cNvSpPr txBox="1">
            <a:spLocks noChangeArrowheads="1"/>
          </p:cNvSpPr>
          <p:nvPr/>
        </p:nvSpPr>
        <p:spPr bwMode="auto">
          <a:xfrm>
            <a:off x="5057775" y="322263"/>
            <a:ext cx="4105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计算机组成原理</a:t>
            </a:r>
          </a:p>
        </p:txBody>
      </p:sp>
    </p:spTree>
    <p:extLst>
      <p:ext uri="{BB962C8B-B14F-4D97-AF65-F5344CB8AC3E}">
        <p14:creationId xmlns:p14="http://schemas.microsoft.com/office/powerpoint/2010/main" val="420627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95338" y="228600"/>
            <a:ext cx="3251200" cy="60007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 sz="3600"/>
              <a:t>SRAM</a:t>
            </a:r>
            <a:r>
              <a:rPr lang="zh-CN" altLang="en-US" sz="3600"/>
              <a:t>典型时序</a:t>
            </a:r>
            <a:endParaRPr lang="zh-CN" altLang="en-US"/>
          </a:p>
        </p:txBody>
      </p:sp>
      <p:sp>
        <p:nvSpPr>
          <p:cNvPr id="1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FA65-F4B2-7E43-A8F0-6E8566681C33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136195" name="Line 3"/>
          <p:cNvSpPr>
            <a:spLocks noChangeShapeType="1"/>
          </p:cNvSpPr>
          <p:nvPr/>
        </p:nvSpPr>
        <p:spPr bwMode="auto">
          <a:xfrm>
            <a:off x="2527300" y="2133600"/>
            <a:ext cx="8890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823913" y="2438400"/>
            <a:ext cx="85883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zh-CN" altLang="en-US" sz="1600"/>
              <a:t>写时序</a:t>
            </a:r>
            <a:r>
              <a:rPr lang="en-US" altLang="zh-CN" sz="1600" b="1"/>
              <a:t>:</a:t>
            </a:r>
          </a:p>
        </p:txBody>
      </p:sp>
      <p:sp>
        <p:nvSpPr>
          <p:cNvPr id="136197" name="Line 5"/>
          <p:cNvSpPr>
            <a:spLocks noChangeShapeType="1"/>
          </p:cNvSpPr>
          <p:nvPr/>
        </p:nvSpPr>
        <p:spPr bwMode="auto">
          <a:xfrm>
            <a:off x="317500" y="3200400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198" name="Line 6"/>
          <p:cNvSpPr>
            <a:spLocks noChangeShapeType="1"/>
          </p:cNvSpPr>
          <p:nvPr/>
        </p:nvSpPr>
        <p:spPr bwMode="auto">
          <a:xfrm>
            <a:off x="317500" y="3505200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199" name="Line 7"/>
          <p:cNvSpPr>
            <a:spLocks noChangeShapeType="1"/>
          </p:cNvSpPr>
          <p:nvPr/>
        </p:nvSpPr>
        <p:spPr bwMode="auto">
          <a:xfrm>
            <a:off x="850900" y="32131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0" name="Line 8"/>
          <p:cNvSpPr>
            <a:spLocks noChangeShapeType="1"/>
          </p:cNvSpPr>
          <p:nvPr/>
        </p:nvSpPr>
        <p:spPr bwMode="auto">
          <a:xfrm flipV="1">
            <a:off x="850900" y="31877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1" name="Rectangle 9"/>
          <p:cNvSpPr>
            <a:spLocks noChangeArrowheads="1"/>
          </p:cNvSpPr>
          <p:nvPr/>
        </p:nvSpPr>
        <p:spPr bwMode="auto">
          <a:xfrm>
            <a:off x="214313" y="3200400"/>
            <a:ext cx="327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1600" b="1"/>
              <a:t>D</a:t>
            </a:r>
          </a:p>
        </p:txBody>
      </p:sp>
      <p:sp>
        <p:nvSpPr>
          <p:cNvPr id="136202" name="Line 10"/>
          <p:cNvSpPr>
            <a:spLocks noChangeShapeType="1"/>
          </p:cNvSpPr>
          <p:nvPr/>
        </p:nvSpPr>
        <p:spPr bwMode="auto">
          <a:xfrm>
            <a:off x="1003300" y="3200400"/>
            <a:ext cx="195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3" name="Line 11"/>
          <p:cNvSpPr>
            <a:spLocks noChangeShapeType="1"/>
          </p:cNvSpPr>
          <p:nvPr/>
        </p:nvSpPr>
        <p:spPr bwMode="auto">
          <a:xfrm>
            <a:off x="1003300" y="3505200"/>
            <a:ext cx="195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4" name="Line 12"/>
          <p:cNvSpPr>
            <a:spLocks noChangeShapeType="1"/>
          </p:cNvSpPr>
          <p:nvPr/>
        </p:nvSpPr>
        <p:spPr bwMode="auto">
          <a:xfrm>
            <a:off x="2984500" y="3213100"/>
            <a:ext cx="50800" cy="127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5" name="Line 13"/>
          <p:cNvSpPr>
            <a:spLocks noChangeShapeType="1"/>
          </p:cNvSpPr>
          <p:nvPr/>
        </p:nvSpPr>
        <p:spPr bwMode="auto">
          <a:xfrm flipV="1">
            <a:off x="2984500" y="3340100"/>
            <a:ext cx="50800" cy="17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6" name="Line 14"/>
          <p:cNvSpPr>
            <a:spLocks noChangeShapeType="1"/>
          </p:cNvSpPr>
          <p:nvPr/>
        </p:nvSpPr>
        <p:spPr bwMode="auto">
          <a:xfrm>
            <a:off x="3060700" y="3352800"/>
            <a:ext cx="1270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7" name="Rectangle 15"/>
          <p:cNvSpPr>
            <a:spLocks noChangeArrowheads="1"/>
          </p:cNvSpPr>
          <p:nvPr/>
        </p:nvSpPr>
        <p:spPr bwMode="auto">
          <a:xfrm>
            <a:off x="4633913" y="2514600"/>
            <a:ext cx="85883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zh-CN" altLang="en-US" sz="1600"/>
              <a:t>读时序</a:t>
            </a:r>
            <a:r>
              <a:rPr lang="en-US" altLang="zh-CN" sz="1600" b="1"/>
              <a:t>:</a:t>
            </a:r>
          </a:p>
        </p:txBody>
      </p:sp>
      <p:sp>
        <p:nvSpPr>
          <p:cNvPr id="136208" name="Line 16"/>
          <p:cNvSpPr>
            <a:spLocks noChangeShapeType="1"/>
          </p:cNvSpPr>
          <p:nvPr/>
        </p:nvSpPr>
        <p:spPr bwMode="auto">
          <a:xfrm>
            <a:off x="914400" y="3517900"/>
            <a:ext cx="0" cy="22606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9" name="Line 17"/>
          <p:cNvSpPr>
            <a:spLocks noChangeShapeType="1"/>
          </p:cNvSpPr>
          <p:nvPr/>
        </p:nvSpPr>
        <p:spPr bwMode="auto">
          <a:xfrm>
            <a:off x="317500" y="4800600"/>
            <a:ext cx="104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0" name="Line 18"/>
          <p:cNvSpPr>
            <a:spLocks noChangeShapeType="1"/>
          </p:cNvSpPr>
          <p:nvPr/>
        </p:nvSpPr>
        <p:spPr bwMode="auto">
          <a:xfrm>
            <a:off x="1384300" y="48133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1" name="Line 19"/>
          <p:cNvSpPr>
            <a:spLocks noChangeShapeType="1"/>
          </p:cNvSpPr>
          <p:nvPr/>
        </p:nvSpPr>
        <p:spPr bwMode="auto">
          <a:xfrm>
            <a:off x="1536700" y="5105400"/>
            <a:ext cx="736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2" name="Line 20"/>
          <p:cNvSpPr>
            <a:spLocks noChangeShapeType="1"/>
          </p:cNvSpPr>
          <p:nvPr/>
        </p:nvSpPr>
        <p:spPr bwMode="auto">
          <a:xfrm flipV="1">
            <a:off x="2298700" y="47879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3" name="Line 21"/>
          <p:cNvSpPr>
            <a:spLocks noChangeShapeType="1"/>
          </p:cNvSpPr>
          <p:nvPr/>
        </p:nvSpPr>
        <p:spPr bwMode="auto">
          <a:xfrm>
            <a:off x="2451100" y="4800600"/>
            <a:ext cx="6375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4" name="Rectangle 22"/>
          <p:cNvSpPr>
            <a:spLocks noChangeArrowheads="1"/>
          </p:cNvSpPr>
          <p:nvPr/>
        </p:nvSpPr>
        <p:spPr bwMode="auto">
          <a:xfrm>
            <a:off x="214313" y="4800600"/>
            <a:ext cx="7556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1600" b="1"/>
              <a:t>WE_L</a:t>
            </a:r>
          </a:p>
        </p:txBody>
      </p:sp>
      <p:sp>
        <p:nvSpPr>
          <p:cNvPr id="136215" name="Line 23"/>
          <p:cNvSpPr>
            <a:spLocks noChangeShapeType="1"/>
          </p:cNvSpPr>
          <p:nvPr/>
        </p:nvSpPr>
        <p:spPr bwMode="auto">
          <a:xfrm>
            <a:off x="317500" y="3810000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6" name="Line 24"/>
          <p:cNvSpPr>
            <a:spLocks noChangeShapeType="1"/>
          </p:cNvSpPr>
          <p:nvPr/>
        </p:nvSpPr>
        <p:spPr bwMode="auto">
          <a:xfrm>
            <a:off x="317500" y="4114800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7" name="Line 25"/>
          <p:cNvSpPr>
            <a:spLocks noChangeShapeType="1"/>
          </p:cNvSpPr>
          <p:nvPr/>
        </p:nvSpPr>
        <p:spPr bwMode="auto">
          <a:xfrm>
            <a:off x="850900" y="38227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8" name="Line 26"/>
          <p:cNvSpPr>
            <a:spLocks noChangeShapeType="1"/>
          </p:cNvSpPr>
          <p:nvPr/>
        </p:nvSpPr>
        <p:spPr bwMode="auto">
          <a:xfrm flipV="1">
            <a:off x="850900" y="37973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9" name="Rectangle 27"/>
          <p:cNvSpPr>
            <a:spLocks noChangeArrowheads="1"/>
          </p:cNvSpPr>
          <p:nvPr/>
        </p:nvSpPr>
        <p:spPr bwMode="auto">
          <a:xfrm>
            <a:off x="214313" y="3810000"/>
            <a:ext cx="327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1600" b="1"/>
              <a:t>A</a:t>
            </a:r>
          </a:p>
        </p:txBody>
      </p:sp>
      <p:sp>
        <p:nvSpPr>
          <p:cNvPr id="136220" name="Line 28"/>
          <p:cNvSpPr>
            <a:spLocks noChangeShapeType="1"/>
          </p:cNvSpPr>
          <p:nvPr/>
        </p:nvSpPr>
        <p:spPr bwMode="auto">
          <a:xfrm>
            <a:off x="1003300" y="3810000"/>
            <a:ext cx="195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1" name="Line 29"/>
          <p:cNvSpPr>
            <a:spLocks noChangeShapeType="1"/>
          </p:cNvSpPr>
          <p:nvPr/>
        </p:nvSpPr>
        <p:spPr bwMode="auto">
          <a:xfrm>
            <a:off x="1003300" y="4114800"/>
            <a:ext cx="195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2" name="Line 30"/>
          <p:cNvSpPr>
            <a:spLocks noChangeShapeType="1"/>
          </p:cNvSpPr>
          <p:nvPr/>
        </p:nvSpPr>
        <p:spPr bwMode="auto">
          <a:xfrm>
            <a:off x="2984500" y="38227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3" name="Line 31"/>
          <p:cNvSpPr>
            <a:spLocks noChangeShapeType="1"/>
          </p:cNvSpPr>
          <p:nvPr/>
        </p:nvSpPr>
        <p:spPr bwMode="auto">
          <a:xfrm flipV="1">
            <a:off x="2984500" y="37973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4" name="Line 32"/>
          <p:cNvSpPr>
            <a:spLocks noChangeShapeType="1"/>
          </p:cNvSpPr>
          <p:nvPr/>
        </p:nvSpPr>
        <p:spPr bwMode="auto">
          <a:xfrm>
            <a:off x="3136900" y="3810000"/>
            <a:ext cx="149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5" name="Line 33"/>
          <p:cNvSpPr>
            <a:spLocks noChangeShapeType="1"/>
          </p:cNvSpPr>
          <p:nvPr/>
        </p:nvSpPr>
        <p:spPr bwMode="auto">
          <a:xfrm>
            <a:off x="3136900" y="4114800"/>
            <a:ext cx="149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6" name="Line 34"/>
          <p:cNvSpPr>
            <a:spLocks noChangeShapeType="1"/>
          </p:cNvSpPr>
          <p:nvPr/>
        </p:nvSpPr>
        <p:spPr bwMode="auto">
          <a:xfrm>
            <a:off x="1447800" y="3060700"/>
            <a:ext cx="0" cy="27178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7" name="Line 35"/>
          <p:cNvSpPr>
            <a:spLocks noChangeShapeType="1"/>
          </p:cNvSpPr>
          <p:nvPr/>
        </p:nvSpPr>
        <p:spPr bwMode="auto">
          <a:xfrm>
            <a:off x="2362200" y="3060700"/>
            <a:ext cx="0" cy="2413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8" name="Line 36"/>
          <p:cNvSpPr>
            <a:spLocks noChangeShapeType="1"/>
          </p:cNvSpPr>
          <p:nvPr/>
        </p:nvSpPr>
        <p:spPr bwMode="auto">
          <a:xfrm>
            <a:off x="3048000" y="3517900"/>
            <a:ext cx="0" cy="18796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9" name="Line 37"/>
          <p:cNvSpPr>
            <a:spLocks noChangeShapeType="1"/>
          </p:cNvSpPr>
          <p:nvPr/>
        </p:nvSpPr>
        <p:spPr bwMode="auto">
          <a:xfrm>
            <a:off x="1460500" y="5562600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0" name="Line 38"/>
          <p:cNvSpPr>
            <a:spLocks noChangeShapeType="1"/>
          </p:cNvSpPr>
          <p:nvPr/>
        </p:nvSpPr>
        <p:spPr bwMode="auto">
          <a:xfrm>
            <a:off x="1841500" y="5257800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1" name="Line 39"/>
          <p:cNvSpPr>
            <a:spLocks noChangeShapeType="1"/>
          </p:cNvSpPr>
          <p:nvPr/>
        </p:nvSpPr>
        <p:spPr bwMode="auto">
          <a:xfrm flipH="1">
            <a:off x="3035300" y="5257800"/>
            <a:ext cx="1168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2" name="Rectangle 40"/>
          <p:cNvSpPr>
            <a:spLocks noChangeArrowheads="1"/>
          </p:cNvSpPr>
          <p:nvPr/>
        </p:nvSpPr>
        <p:spPr bwMode="auto">
          <a:xfrm>
            <a:off x="2362200" y="5638800"/>
            <a:ext cx="16764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l" eaLnBrk="0" hangingPunct="0"/>
            <a:r>
              <a:rPr lang="zh-CN" altLang="en-US" sz="1600"/>
              <a:t>写保持时间</a:t>
            </a:r>
            <a:endParaRPr lang="zh-CN" altLang="en-US" sz="1600" b="1"/>
          </a:p>
        </p:txBody>
      </p:sp>
      <p:sp>
        <p:nvSpPr>
          <p:cNvPr id="136233" name="Line 41"/>
          <p:cNvSpPr>
            <a:spLocks noChangeShapeType="1"/>
          </p:cNvSpPr>
          <p:nvPr/>
        </p:nvSpPr>
        <p:spPr bwMode="auto">
          <a:xfrm>
            <a:off x="393700" y="5562600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4" name="Rectangle 42"/>
          <p:cNvSpPr>
            <a:spLocks noChangeArrowheads="1"/>
          </p:cNvSpPr>
          <p:nvPr/>
        </p:nvSpPr>
        <p:spPr bwMode="auto">
          <a:xfrm>
            <a:off x="533400" y="5943600"/>
            <a:ext cx="11969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zh-CN" altLang="en-US" sz="1600"/>
              <a:t>写建立时间</a:t>
            </a:r>
            <a:endParaRPr lang="zh-CN" altLang="en-US" sz="1600" b="1"/>
          </a:p>
        </p:txBody>
      </p:sp>
      <p:sp>
        <p:nvSpPr>
          <p:cNvPr id="136235" name="Line 43"/>
          <p:cNvSpPr>
            <a:spLocks noChangeShapeType="1"/>
          </p:cNvSpPr>
          <p:nvPr/>
        </p:nvSpPr>
        <p:spPr bwMode="auto">
          <a:xfrm>
            <a:off x="4813300" y="3810000"/>
            <a:ext cx="195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6" name="Line 44"/>
          <p:cNvSpPr>
            <a:spLocks noChangeShapeType="1"/>
          </p:cNvSpPr>
          <p:nvPr/>
        </p:nvSpPr>
        <p:spPr bwMode="auto">
          <a:xfrm>
            <a:off x="4813300" y="4114800"/>
            <a:ext cx="195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7" name="Line 45"/>
          <p:cNvSpPr>
            <a:spLocks noChangeShapeType="1"/>
          </p:cNvSpPr>
          <p:nvPr/>
        </p:nvSpPr>
        <p:spPr bwMode="auto">
          <a:xfrm>
            <a:off x="6794500" y="38227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8" name="Line 46"/>
          <p:cNvSpPr>
            <a:spLocks noChangeShapeType="1"/>
          </p:cNvSpPr>
          <p:nvPr/>
        </p:nvSpPr>
        <p:spPr bwMode="auto">
          <a:xfrm flipV="1">
            <a:off x="6794500" y="37973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9" name="Line 47"/>
          <p:cNvSpPr>
            <a:spLocks noChangeShapeType="1"/>
          </p:cNvSpPr>
          <p:nvPr/>
        </p:nvSpPr>
        <p:spPr bwMode="auto">
          <a:xfrm>
            <a:off x="6946900" y="3810000"/>
            <a:ext cx="187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40" name="Line 48"/>
          <p:cNvSpPr>
            <a:spLocks noChangeShapeType="1"/>
          </p:cNvSpPr>
          <p:nvPr/>
        </p:nvSpPr>
        <p:spPr bwMode="auto">
          <a:xfrm>
            <a:off x="6946900" y="4114800"/>
            <a:ext cx="187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6241" name="Group 49"/>
          <p:cNvGrpSpPr>
            <a:grpSpLocks/>
          </p:cNvGrpSpPr>
          <p:nvPr/>
        </p:nvGrpSpPr>
        <p:grpSpPr bwMode="auto">
          <a:xfrm>
            <a:off x="2424113" y="838200"/>
            <a:ext cx="3908425" cy="1468438"/>
            <a:chOff x="1527" y="528"/>
            <a:chExt cx="2462" cy="925"/>
          </a:xfrm>
        </p:grpSpPr>
        <p:sp>
          <p:nvSpPr>
            <p:cNvPr id="136242" name="Rectangle 50"/>
            <p:cNvSpPr>
              <a:spLocks noChangeArrowheads="1"/>
            </p:cNvSpPr>
            <p:nvPr/>
          </p:nvSpPr>
          <p:spPr bwMode="auto">
            <a:xfrm>
              <a:off x="2168" y="584"/>
              <a:ext cx="998" cy="85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43" name="Rectangle 51"/>
            <p:cNvSpPr>
              <a:spLocks noChangeArrowheads="1"/>
            </p:cNvSpPr>
            <p:nvPr/>
          </p:nvSpPr>
          <p:spPr bwMode="auto">
            <a:xfrm>
              <a:off x="1575" y="528"/>
              <a:ext cx="20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1600"/>
                <a:t>A</a:t>
              </a:r>
            </a:p>
          </p:txBody>
        </p:sp>
        <p:sp>
          <p:nvSpPr>
            <p:cNvPr id="136244" name="Rectangle 52"/>
            <p:cNvSpPr>
              <a:spLocks noChangeArrowheads="1"/>
            </p:cNvSpPr>
            <p:nvPr/>
          </p:nvSpPr>
          <p:spPr bwMode="auto">
            <a:xfrm>
              <a:off x="3783" y="1152"/>
              <a:ext cx="20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1600"/>
                <a:t>D</a:t>
              </a:r>
            </a:p>
          </p:txBody>
        </p:sp>
        <p:sp>
          <p:nvSpPr>
            <p:cNvPr id="136245" name="Line 53"/>
            <p:cNvSpPr>
              <a:spLocks noChangeShapeType="1"/>
            </p:cNvSpPr>
            <p:nvPr/>
          </p:nvSpPr>
          <p:spPr bwMode="auto">
            <a:xfrm flipH="1">
              <a:off x="3160" y="1248"/>
              <a:ext cx="6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46" name="Rectangle 54"/>
            <p:cNvSpPr>
              <a:spLocks noChangeArrowheads="1"/>
            </p:cNvSpPr>
            <p:nvPr/>
          </p:nvSpPr>
          <p:spPr bwMode="auto">
            <a:xfrm>
              <a:off x="1527" y="1152"/>
              <a:ext cx="42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1600"/>
                <a:t>OE_L</a:t>
              </a:r>
            </a:p>
          </p:txBody>
        </p:sp>
        <p:sp>
          <p:nvSpPr>
            <p:cNvPr id="136247" name="Rectangle 55"/>
            <p:cNvSpPr>
              <a:spLocks noChangeArrowheads="1"/>
            </p:cNvSpPr>
            <p:nvPr/>
          </p:nvSpPr>
          <p:spPr bwMode="auto">
            <a:xfrm>
              <a:off x="2343" y="720"/>
              <a:ext cx="178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1600" b="1"/>
                <a:t>2</a:t>
              </a:r>
            </a:p>
          </p:txBody>
        </p:sp>
        <p:sp>
          <p:nvSpPr>
            <p:cNvPr id="136248" name="Line 56"/>
            <p:cNvSpPr>
              <a:spLocks noChangeShapeType="1"/>
            </p:cNvSpPr>
            <p:nvPr/>
          </p:nvSpPr>
          <p:spPr bwMode="auto">
            <a:xfrm>
              <a:off x="1592" y="1344"/>
              <a:ext cx="560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49" name="Line 57"/>
            <p:cNvSpPr>
              <a:spLocks noChangeShapeType="1"/>
            </p:cNvSpPr>
            <p:nvPr/>
          </p:nvSpPr>
          <p:spPr bwMode="auto">
            <a:xfrm>
              <a:off x="1640" y="720"/>
              <a:ext cx="5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50" name="Rectangle 58"/>
            <p:cNvSpPr>
              <a:spLocks noChangeArrowheads="1"/>
            </p:cNvSpPr>
            <p:nvPr/>
          </p:nvSpPr>
          <p:spPr bwMode="auto">
            <a:xfrm>
              <a:off x="2439" y="687"/>
              <a:ext cx="195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1400" b="1"/>
                <a:t>N</a:t>
              </a:r>
            </a:p>
          </p:txBody>
        </p:sp>
        <p:sp>
          <p:nvSpPr>
            <p:cNvPr id="136251" name="Rectangle 59"/>
            <p:cNvSpPr>
              <a:spLocks noChangeArrowheads="1"/>
            </p:cNvSpPr>
            <p:nvPr/>
          </p:nvSpPr>
          <p:spPr bwMode="auto">
            <a:xfrm>
              <a:off x="2535" y="720"/>
              <a:ext cx="448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1600" b="1"/>
                <a:t>words</a:t>
              </a:r>
            </a:p>
          </p:txBody>
        </p:sp>
        <p:sp>
          <p:nvSpPr>
            <p:cNvPr id="136252" name="Rectangle 60"/>
            <p:cNvSpPr>
              <a:spLocks noChangeArrowheads="1"/>
            </p:cNvSpPr>
            <p:nvPr/>
          </p:nvSpPr>
          <p:spPr bwMode="auto">
            <a:xfrm>
              <a:off x="2391" y="864"/>
              <a:ext cx="545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1600" b="1"/>
                <a:t>x  M bit</a:t>
              </a:r>
            </a:p>
            <a:p>
              <a:pPr algn="l" eaLnBrk="0" hangingPunct="0"/>
              <a:r>
                <a:rPr lang="en-US" altLang="zh-CN" sz="1600" b="1"/>
                <a:t>SRAM</a:t>
              </a:r>
            </a:p>
          </p:txBody>
        </p:sp>
        <p:sp>
          <p:nvSpPr>
            <p:cNvPr id="136253" name="Line 61"/>
            <p:cNvSpPr>
              <a:spLocks noChangeShapeType="1"/>
            </p:cNvSpPr>
            <p:nvPr/>
          </p:nvSpPr>
          <p:spPr bwMode="auto">
            <a:xfrm flipH="1">
              <a:off x="1820" y="628"/>
              <a:ext cx="104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54" name="Line 62"/>
            <p:cNvSpPr>
              <a:spLocks noChangeShapeType="1"/>
            </p:cNvSpPr>
            <p:nvPr/>
          </p:nvSpPr>
          <p:spPr bwMode="auto">
            <a:xfrm flipH="1">
              <a:off x="3404" y="1156"/>
              <a:ext cx="104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55" name="Rectangle 63"/>
            <p:cNvSpPr>
              <a:spLocks noChangeArrowheads="1"/>
            </p:cNvSpPr>
            <p:nvPr/>
          </p:nvSpPr>
          <p:spPr bwMode="auto">
            <a:xfrm>
              <a:off x="1671" y="735"/>
              <a:ext cx="195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1400"/>
                <a:t>N</a:t>
              </a:r>
            </a:p>
          </p:txBody>
        </p:sp>
        <p:sp>
          <p:nvSpPr>
            <p:cNvPr id="136256" name="Rectangle 64"/>
            <p:cNvSpPr>
              <a:spLocks noChangeArrowheads="1"/>
            </p:cNvSpPr>
            <p:nvPr/>
          </p:nvSpPr>
          <p:spPr bwMode="auto">
            <a:xfrm>
              <a:off x="3303" y="1263"/>
              <a:ext cx="214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1400"/>
                <a:t>M</a:t>
              </a:r>
            </a:p>
          </p:txBody>
        </p:sp>
        <p:sp>
          <p:nvSpPr>
            <p:cNvPr id="136257" name="Rectangle 65"/>
            <p:cNvSpPr>
              <a:spLocks noChangeArrowheads="1"/>
            </p:cNvSpPr>
            <p:nvPr/>
          </p:nvSpPr>
          <p:spPr bwMode="auto">
            <a:xfrm>
              <a:off x="1527" y="912"/>
              <a:ext cx="455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1600"/>
                <a:t>WE_L</a:t>
              </a:r>
            </a:p>
          </p:txBody>
        </p:sp>
        <p:sp>
          <p:nvSpPr>
            <p:cNvPr id="136258" name="Line 66"/>
            <p:cNvSpPr>
              <a:spLocks noChangeShapeType="1"/>
            </p:cNvSpPr>
            <p:nvPr/>
          </p:nvSpPr>
          <p:spPr bwMode="auto">
            <a:xfrm>
              <a:off x="1592" y="1104"/>
              <a:ext cx="560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6259" name="Line 67"/>
          <p:cNvSpPr>
            <a:spLocks noChangeShapeType="1"/>
          </p:cNvSpPr>
          <p:nvPr/>
        </p:nvSpPr>
        <p:spPr bwMode="auto">
          <a:xfrm>
            <a:off x="317500" y="4343400"/>
            <a:ext cx="3708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60" name="Rectangle 68"/>
          <p:cNvSpPr>
            <a:spLocks noChangeArrowheads="1"/>
          </p:cNvSpPr>
          <p:nvPr/>
        </p:nvSpPr>
        <p:spPr bwMode="auto">
          <a:xfrm>
            <a:off x="1585913" y="3200400"/>
            <a:ext cx="9937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zh-CN" altLang="en-US" sz="1600"/>
              <a:t>写入数据</a:t>
            </a:r>
            <a:endParaRPr lang="zh-CN" altLang="en-US" sz="1600" b="1"/>
          </a:p>
        </p:txBody>
      </p:sp>
      <p:sp>
        <p:nvSpPr>
          <p:cNvPr id="136261" name="Rectangle 69"/>
          <p:cNvSpPr>
            <a:spLocks noChangeArrowheads="1"/>
          </p:cNvSpPr>
          <p:nvPr/>
        </p:nvSpPr>
        <p:spPr bwMode="auto">
          <a:xfrm>
            <a:off x="1357313" y="3810000"/>
            <a:ext cx="9937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zh-CN" altLang="en-US" sz="1600"/>
              <a:t>写入地址</a:t>
            </a:r>
            <a:endParaRPr lang="zh-CN" altLang="en-US" sz="1600" b="1"/>
          </a:p>
        </p:txBody>
      </p:sp>
      <p:sp>
        <p:nvSpPr>
          <p:cNvPr id="136262" name="Line 70"/>
          <p:cNvSpPr>
            <a:spLocks noChangeShapeType="1"/>
          </p:cNvSpPr>
          <p:nvPr/>
        </p:nvSpPr>
        <p:spPr bwMode="auto">
          <a:xfrm>
            <a:off x="4051300" y="4356100"/>
            <a:ext cx="508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63" name="Rectangle 71"/>
          <p:cNvSpPr>
            <a:spLocks noChangeArrowheads="1"/>
          </p:cNvSpPr>
          <p:nvPr/>
        </p:nvSpPr>
        <p:spPr bwMode="auto">
          <a:xfrm>
            <a:off x="214313" y="4343400"/>
            <a:ext cx="7112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1600" b="1"/>
              <a:t>OE_L</a:t>
            </a:r>
          </a:p>
        </p:txBody>
      </p:sp>
      <p:sp>
        <p:nvSpPr>
          <p:cNvPr id="136264" name="Line 72"/>
          <p:cNvSpPr>
            <a:spLocks noChangeShapeType="1"/>
          </p:cNvSpPr>
          <p:nvPr/>
        </p:nvSpPr>
        <p:spPr bwMode="auto">
          <a:xfrm>
            <a:off x="4127500" y="4648200"/>
            <a:ext cx="469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65" name="Rectangle 73"/>
          <p:cNvSpPr>
            <a:spLocks noChangeArrowheads="1"/>
          </p:cNvSpPr>
          <p:nvPr/>
        </p:nvSpPr>
        <p:spPr bwMode="auto">
          <a:xfrm>
            <a:off x="3338513" y="3124200"/>
            <a:ext cx="7969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1600" b="1"/>
              <a:t>High Z</a:t>
            </a:r>
          </a:p>
        </p:txBody>
      </p:sp>
      <p:sp>
        <p:nvSpPr>
          <p:cNvPr id="136266" name="Line 74"/>
          <p:cNvSpPr>
            <a:spLocks noChangeShapeType="1"/>
          </p:cNvSpPr>
          <p:nvPr/>
        </p:nvSpPr>
        <p:spPr bwMode="auto">
          <a:xfrm>
            <a:off x="4356100" y="3289300"/>
            <a:ext cx="50800" cy="203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67" name="Line 75"/>
          <p:cNvSpPr>
            <a:spLocks noChangeShapeType="1"/>
          </p:cNvSpPr>
          <p:nvPr/>
        </p:nvSpPr>
        <p:spPr bwMode="auto">
          <a:xfrm flipV="1">
            <a:off x="4356100" y="3187700"/>
            <a:ext cx="50800" cy="17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68" name="Line 76"/>
          <p:cNvSpPr>
            <a:spLocks noChangeShapeType="1"/>
          </p:cNvSpPr>
          <p:nvPr/>
        </p:nvSpPr>
        <p:spPr bwMode="auto">
          <a:xfrm>
            <a:off x="4660900" y="38227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69" name="Line 77"/>
          <p:cNvSpPr>
            <a:spLocks noChangeShapeType="1"/>
          </p:cNvSpPr>
          <p:nvPr/>
        </p:nvSpPr>
        <p:spPr bwMode="auto">
          <a:xfrm flipV="1">
            <a:off x="4660900" y="37973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0" name="Line 78"/>
          <p:cNvSpPr>
            <a:spLocks noChangeShapeType="1"/>
          </p:cNvSpPr>
          <p:nvPr/>
        </p:nvSpPr>
        <p:spPr bwMode="auto">
          <a:xfrm flipV="1">
            <a:off x="4127500" y="3416300"/>
            <a:ext cx="203200" cy="1092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1" name="Rectangle 79"/>
          <p:cNvSpPr>
            <a:spLocks noChangeArrowheads="1"/>
          </p:cNvSpPr>
          <p:nvPr/>
        </p:nvSpPr>
        <p:spPr bwMode="auto">
          <a:xfrm>
            <a:off x="5167313" y="3810000"/>
            <a:ext cx="790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zh-CN" altLang="en-US" sz="1600"/>
              <a:t>读地址</a:t>
            </a:r>
            <a:endParaRPr lang="zh-CN" altLang="en-US" sz="1600" b="1"/>
          </a:p>
        </p:txBody>
      </p:sp>
      <p:sp>
        <p:nvSpPr>
          <p:cNvPr id="136272" name="Line 80"/>
          <p:cNvSpPr>
            <a:spLocks noChangeShapeType="1"/>
          </p:cNvSpPr>
          <p:nvPr/>
        </p:nvSpPr>
        <p:spPr bwMode="auto">
          <a:xfrm>
            <a:off x="4432300" y="3200400"/>
            <a:ext cx="134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3" name="Line 81"/>
          <p:cNvSpPr>
            <a:spLocks noChangeShapeType="1"/>
          </p:cNvSpPr>
          <p:nvPr/>
        </p:nvSpPr>
        <p:spPr bwMode="auto">
          <a:xfrm>
            <a:off x="4432300" y="3505200"/>
            <a:ext cx="134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4" name="Rectangle 82"/>
          <p:cNvSpPr>
            <a:spLocks noChangeArrowheads="1"/>
          </p:cNvSpPr>
          <p:nvPr/>
        </p:nvSpPr>
        <p:spPr bwMode="auto">
          <a:xfrm>
            <a:off x="4862513" y="3429000"/>
            <a:ext cx="62071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1600" b="1"/>
              <a:t>Junk</a:t>
            </a:r>
          </a:p>
        </p:txBody>
      </p:sp>
      <p:sp>
        <p:nvSpPr>
          <p:cNvPr id="136275" name="Line 83"/>
          <p:cNvSpPr>
            <a:spLocks noChangeShapeType="1"/>
          </p:cNvSpPr>
          <p:nvPr/>
        </p:nvSpPr>
        <p:spPr bwMode="auto">
          <a:xfrm>
            <a:off x="5803900" y="32131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6" name="Line 84"/>
          <p:cNvSpPr>
            <a:spLocks noChangeShapeType="1"/>
          </p:cNvSpPr>
          <p:nvPr/>
        </p:nvSpPr>
        <p:spPr bwMode="auto">
          <a:xfrm flipV="1">
            <a:off x="5803900" y="31877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7" name="Line 85"/>
          <p:cNvSpPr>
            <a:spLocks noChangeShapeType="1"/>
          </p:cNvSpPr>
          <p:nvPr/>
        </p:nvSpPr>
        <p:spPr bwMode="auto">
          <a:xfrm>
            <a:off x="5956300" y="3200400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8" name="Line 86"/>
          <p:cNvSpPr>
            <a:spLocks noChangeShapeType="1"/>
          </p:cNvSpPr>
          <p:nvPr/>
        </p:nvSpPr>
        <p:spPr bwMode="auto">
          <a:xfrm>
            <a:off x="5956300" y="3505200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9" name="Line 87"/>
          <p:cNvSpPr>
            <a:spLocks noChangeShapeType="1"/>
          </p:cNvSpPr>
          <p:nvPr/>
        </p:nvSpPr>
        <p:spPr bwMode="auto">
          <a:xfrm>
            <a:off x="4724400" y="3670300"/>
            <a:ext cx="0" cy="14986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0" name="Line 88"/>
          <p:cNvSpPr>
            <a:spLocks noChangeShapeType="1"/>
          </p:cNvSpPr>
          <p:nvPr/>
        </p:nvSpPr>
        <p:spPr bwMode="auto">
          <a:xfrm>
            <a:off x="5867400" y="3441700"/>
            <a:ext cx="0" cy="18034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1" name="Line 89"/>
          <p:cNvSpPr>
            <a:spLocks noChangeShapeType="1"/>
          </p:cNvSpPr>
          <p:nvPr/>
        </p:nvSpPr>
        <p:spPr bwMode="auto">
          <a:xfrm flipH="1">
            <a:off x="4711700" y="5029200"/>
            <a:ext cx="1168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2" name="Rectangle 90"/>
          <p:cNvSpPr>
            <a:spLocks noChangeArrowheads="1"/>
          </p:cNvSpPr>
          <p:nvPr/>
        </p:nvSpPr>
        <p:spPr bwMode="auto">
          <a:xfrm>
            <a:off x="4740275" y="5105400"/>
            <a:ext cx="11969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/>
              <a:t>读访问时间</a:t>
            </a:r>
            <a:endParaRPr lang="zh-CN" altLang="en-US" sz="1600" b="1"/>
          </a:p>
        </p:txBody>
      </p:sp>
      <p:sp>
        <p:nvSpPr>
          <p:cNvPr id="136283" name="Rectangle 91"/>
          <p:cNvSpPr>
            <a:spLocks noChangeArrowheads="1"/>
          </p:cNvSpPr>
          <p:nvPr/>
        </p:nvSpPr>
        <p:spPr bwMode="auto">
          <a:xfrm>
            <a:off x="6081713" y="3200400"/>
            <a:ext cx="9937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zh-CN" altLang="en-US" sz="1600"/>
              <a:t>读出数据</a:t>
            </a:r>
            <a:endParaRPr lang="zh-CN" altLang="en-US" sz="1600" b="1"/>
          </a:p>
        </p:txBody>
      </p:sp>
      <p:sp>
        <p:nvSpPr>
          <p:cNvPr id="136284" name="Line 92"/>
          <p:cNvSpPr>
            <a:spLocks noChangeShapeType="1"/>
          </p:cNvSpPr>
          <p:nvPr/>
        </p:nvSpPr>
        <p:spPr bwMode="auto">
          <a:xfrm>
            <a:off x="6858000" y="3670300"/>
            <a:ext cx="0" cy="14986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5" name="Line 93"/>
          <p:cNvSpPr>
            <a:spLocks noChangeShapeType="1"/>
          </p:cNvSpPr>
          <p:nvPr/>
        </p:nvSpPr>
        <p:spPr bwMode="auto">
          <a:xfrm>
            <a:off x="8001000" y="3441700"/>
            <a:ext cx="0" cy="18034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6" name="Line 94"/>
          <p:cNvSpPr>
            <a:spLocks noChangeShapeType="1"/>
          </p:cNvSpPr>
          <p:nvPr/>
        </p:nvSpPr>
        <p:spPr bwMode="auto">
          <a:xfrm flipH="1">
            <a:off x="6845300" y="5029200"/>
            <a:ext cx="1168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7" name="Rectangle 95"/>
          <p:cNvSpPr>
            <a:spLocks noChangeArrowheads="1"/>
          </p:cNvSpPr>
          <p:nvPr/>
        </p:nvSpPr>
        <p:spPr bwMode="auto">
          <a:xfrm>
            <a:off x="6873875" y="5105400"/>
            <a:ext cx="11969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zh-CN" altLang="en-US" sz="1600"/>
              <a:t>读访问时间</a:t>
            </a:r>
          </a:p>
        </p:txBody>
      </p:sp>
      <p:sp>
        <p:nvSpPr>
          <p:cNvPr id="136288" name="Line 96"/>
          <p:cNvSpPr>
            <a:spLocks noChangeShapeType="1"/>
          </p:cNvSpPr>
          <p:nvPr/>
        </p:nvSpPr>
        <p:spPr bwMode="auto">
          <a:xfrm>
            <a:off x="7099300" y="32131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9" name="Line 97"/>
          <p:cNvSpPr>
            <a:spLocks noChangeShapeType="1"/>
          </p:cNvSpPr>
          <p:nvPr/>
        </p:nvSpPr>
        <p:spPr bwMode="auto">
          <a:xfrm flipV="1">
            <a:off x="7099300" y="31877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0" name="Line 98"/>
          <p:cNvSpPr>
            <a:spLocks noChangeShapeType="1"/>
          </p:cNvSpPr>
          <p:nvPr/>
        </p:nvSpPr>
        <p:spPr bwMode="auto">
          <a:xfrm>
            <a:off x="7937500" y="32131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1" name="Line 99"/>
          <p:cNvSpPr>
            <a:spLocks noChangeShapeType="1"/>
          </p:cNvSpPr>
          <p:nvPr/>
        </p:nvSpPr>
        <p:spPr bwMode="auto">
          <a:xfrm flipV="1">
            <a:off x="7937500" y="31877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2" name="Line 100"/>
          <p:cNvSpPr>
            <a:spLocks noChangeShapeType="1"/>
          </p:cNvSpPr>
          <p:nvPr/>
        </p:nvSpPr>
        <p:spPr bwMode="auto">
          <a:xfrm>
            <a:off x="7251700" y="3200400"/>
            <a:ext cx="660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3" name="Line 101"/>
          <p:cNvSpPr>
            <a:spLocks noChangeShapeType="1"/>
          </p:cNvSpPr>
          <p:nvPr/>
        </p:nvSpPr>
        <p:spPr bwMode="auto">
          <a:xfrm>
            <a:off x="7251700" y="3505200"/>
            <a:ext cx="660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4" name="Line 102"/>
          <p:cNvSpPr>
            <a:spLocks noChangeShapeType="1"/>
          </p:cNvSpPr>
          <p:nvPr/>
        </p:nvSpPr>
        <p:spPr bwMode="auto">
          <a:xfrm>
            <a:off x="8089900" y="3200400"/>
            <a:ext cx="736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5" name="Line 103"/>
          <p:cNvSpPr>
            <a:spLocks noChangeShapeType="1"/>
          </p:cNvSpPr>
          <p:nvPr/>
        </p:nvSpPr>
        <p:spPr bwMode="auto">
          <a:xfrm>
            <a:off x="8089900" y="3505200"/>
            <a:ext cx="736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6" name="Rectangle 104"/>
          <p:cNvSpPr>
            <a:spLocks noChangeArrowheads="1"/>
          </p:cNvSpPr>
          <p:nvPr/>
        </p:nvSpPr>
        <p:spPr bwMode="auto">
          <a:xfrm>
            <a:off x="8062913" y="3200400"/>
            <a:ext cx="9937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zh-CN" altLang="en-US" sz="1600"/>
              <a:t>读出数据</a:t>
            </a:r>
            <a:endParaRPr lang="zh-CN" altLang="en-US" sz="1600" b="1"/>
          </a:p>
        </p:txBody>
      </p:sp>
      <p:sp>
        <p:nvSpPr>
          <p:cNvPr id="136297" name="Rectangle 105"/>
          <p:cNvSpPr>
            <a:spLocks noChangeArrowheads="1"/>
          </p:cNvSpPr>
          <p:nvPr/>
        </p:nvSpPr>
        <p:spPr bwMode="auto">
          <a:xfrm>
            <a:off x="7224713" y="3810000"/>
            <a:ext cx="790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zh-CN" altLang="en-US" sz="1600"/>
              <a:t>读地址</a:t>
            </a:r>
            <a:endParaRPr lang="zh-CN" altLang="en-US" sz="1600" b="1"/>
          </a:p>
        </p:txBody>
      </p:sp>
      <p:sp>
        <p:nvSpPr>
          <p:cNvPr id="136298" name="Line 106"/>
          <p:cNvSpPr>
            <a:spLocks noChangeShapeType="1"/>
          </p:cNvSpPr>
          <p:nvPr/>
        </p:nvSpPr>
        <p:spPr bwMode="auto">
          <a:xfrm>
            <a:off x="4508500" y="32131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9" name="Line 107"/>
          <p:cNvSpPr>
            <a:spLocks noChangeShapeType="1"/>
          </p:cNvSpPr>
          <p:nvPr/>
        </p:nvSpPr>
        <p:spPr bwMode="auto">
          <a:xfrm flipV="1">
            <a:off x="4508500" y="31877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0" name="Line 108"/>
          <p:cNvSpPr>
            <a:spLocks noChangeShapeType="1"/>
          </p:cNvSpPr>
          <p:nvPr/>
        </p:nvSpPr>
        <p:spPr bwMode="auto">
          <a:xfrm>
            <a:off x="4660900" y="32131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1" name="Line 109"/>
          <p:cNvSpPr>
            <a:spLocks noChangeShapeType="1"/>
          </p:cNvSpPr>
          <p:nvPr/>
        </p:nvSpPr>
        <p:spPr bwMode="auto">
          <a:xfrm flipV="1">
            <a:off x="4660900" y="31877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2" name="Line 110"/>
          <p:cNvSpPr>
            <a:spLocks noChangeShapeType="1"/>
          </p:cNvSpPr>
          <p:nvPr/>
        </p:nvSpPr>
        <p:spPr bwMode="auto">
          <a:xfrm>
            <a:off x="4813300" y="32131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3" name="Line 111"/>
          <p:cNvSpPr>
            <a:spLocks noChangeShapeType="1"/>
          </p:cNvSpPr>
          <p:nvPr/>
        </p:nvSpPr>
        <p:spPr bwMode="auto">
          <a:xfrm flipV="1">
            <a:off x="4813300" y="31877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4" name="Line 112"/>
          <p:cNvSpPr>
            <a:spLocks noChangeShapeType="1"/>
          </p:cNvSpPr>
          <p:nvPr/>
        </p:nvSpPr>
        <p:spPr bwMode="auto">
          <a:xfrm>
            <a:off x="4965700" y="32131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5" name="Line 113"/>
          <p:cNvSpPr>
            <a:spLocks noChangeShapeType="1"/>
          </p:cNvSpPr>
          <p:nvPr/>
        </p:nvSpPr>
        <p:spPr bwMode="auto">
          <a:xfrm flipV="1">
            <a:off x="4965700" y="31877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6" name="Line 114"/>
          <p:cNvSpPr>
            <a:spLocks noChangeShapeType="1"/>
          </p:cNvSpPr>
          <p:nvPr/>
        </p:nvSpPr>
        <p:spPr bwMode="auto">
          <a:xfrm>
            <a:off x="5118100" y="32131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7" name="Line 115"/>
          <p:cNvSpPr>
            <a:spLocks noChangeShapeType="1"/>
          </p:cNvSpPr>
          <p:nvPr/>
        </p:nvSpPr>
        <p:spPr bwMode="auto">
          <a:xfrm flipV="1">
            <a:off x="5118100" y="31877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8" name="Line 116"/>
          <p:cNvSpPr>
            <a:spLocks noChangeShapeType="1"/>
          </p:cNvSpPr>
          <p:nvPr/>
        </p:nvSpPr>
        <p:spPr bwMode="auto">
          <a:xfrm>
            <a:off x="5270500" y="32131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9" name="Line 117"/>
          <p:cNvSpPr>
            <a:spLocks noChangeShapeType="1"/>
          </p:cNvSpPr>
          <p:nvPr/>
        </p:nvSpPr>
        <p:spPr bwMode="auto">
          <a:xfrm flipV="1">
            <a:off x="5270500" y="31877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0" name="Line 118"/>
          <p:cNvSpPr>
            <a:spLocks noChangeShapeType="1"/>
          </p:cNvSpPr>
          <p:nvPr/>
        </p:nvSpPr>
        <p:spPr bwMode="auto">
          <a:xfrm>
            <a:off x="5422900" y="32131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1" name="Line 119"/>
          <p:cNvSpPr>
            <a:spLocks noChangeShapeType="1"/>
          </p:cNvSpPr>
          <p:nvPr/>
        </p:nvSpPr>
        <p:spPr bwMode="auto">
          <a:xfrm flipV="1">
            <a:off x="5422900" y="31877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2" name="Line 120"/>
          <p:cNvSpPr>
            <a:spLocks noChangeShapeType="1"/>
          </p:cNvSpPr>
          <p:nvPr/>
        </p:nvSpPr>
        <p:spPr bwMode="auto">
          <a:xfrm>
            <a:off x="5651500" y="32131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3" name="Line 121"/>
          <p:cNvSpPr>
            <a:spLocks noChangeShapeType="1"/>
          </p:cNvSpPr>
          <p:nvPr/>
        </p:nvSpPr>
        <p:spPr bwMode="auto">
          <a:xfrm flipV="1">
            <a:off x="5651500" y="31877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4" name="Line 122"/>
          <p:cNvSpPr>
            <a:spLocks noChangeShapeType="1"/>
          </p:cNvSpPr>
          <p:nvPr/>
        </p:nvSpPr>
        <p:spPr bwMode="auto">
          <a:xfrm>
            <a:off x="7251700" y="32131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5" name="Line 123"/>
          <p:cNvSpPr>
            <a:spLocks noChangeShapeType="1"/>
          </p:cNvSpPr>
          <p:nvPr/>
        </p:nvSpPr>
        <p:spPr bwMode="auto">
          <a:xfrm flipV="1">
            <a:off x="7251700" y="31877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6" name="Line 124"/>
          <p:cNvSpPr>
            <a:spLocks noChangeShapeType="1"/>
          </p:cNvSpPr>
          <p:nvPr/>
        </p:nvSpPr>
        <p:spPr bwMode="auto">
          <a:xfrm>
            <a:off x="7404100" y="32131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7" name="Line 125"/>
          <p:cNvSpPr>
            <a:spLocks noChangeShapeType="1"/>
          </p:cNvSpPr>
          <p:nvPr/>
        </p:nvSpPr>
        <p:spPr bwMode="auto">
          <a:xfrm flipV="1">
            <a:off x="7404100" y="31877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8" name="Line 126"/>
          <p:cNvSpPr>
            <a:spLocks noChangeShapeType="1"/>
          </p:cNvSpPr>
          <p:nvPr/>
        </p:nvSpPr>
        <p:spPr bwMode="auto">
          <a:xfrm>
            <a:off x="7556500" y="32131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9" name="Line 127"/>
          <p:cNvSpPr>
            <a:spLocks noChangeShapeType="1"/>
          </p:cNvSpPr>
          <p:nvPr/>
        </p:nvSpPr>
        <p:spPr bwMode="auto">
          <a:xfrm flipV="1">
            <a:off x="7556500" y="31877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0" name="Line 128"/>
          <p:cNvSpPr>
            <a:spLocks noChangeShapeType="1"/>
          </p:cNvSpPr>
          <p:nvPr/>
        </p:nvSpPr>
        <p:spPr bwMode="auto">
          <a:xfrm>
            <a:off x="7708900" y="32131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1" name="Line 129"/>
          <p:cNvSpPr>
            <a:spLocks noChangeShapeType="1"/>
          </p:cNvSpPr>
          <p:nvPr/>
        </p:nvSpPr>
        <p:spPr bwMode="auto">
          <a:xfrm flipV="1">
            <a:off x="7708900" y="31877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2" name="Line 130"/>
          <p:cNvSpPr>
            <a:spLocks noChangeShapeType="1"/>
          </p:cNvSpPr>
          <p:nvPr/>
        </p:nvSpPr>
        <p:spPr bwMode="auto">
          <a:xfrm>
            <a:off x="3213100" y="38227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3" name="Line 131"/>
          <p:cNvSpPr>
            <a:spLocks noChangeShapeType="1"/>
          </p:cNvSpPr>
          <p:nvPr/>
        </p:nvSpPr>
        <p:spPr bwMode="auto">
          <a:xfrm flipV="1">
            <a:off x="3213100" y="37973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4" name="Line 132"/>
          <p:cNvSpPr>
            <a:spLocks noChangeShapeType="1"/>
          </p:cNvSpPr>
          <p:nvPr/>
        </p:nvSpPr>
        <p:spPr bwMode="auto">
          <a:xfrm>
            <a:off x="3365500" y="38227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5" name="Line 133"/>
          <p:cNvSpPr>
            <a:spLocks noChangeShapeType="1"/>
          </p:cNvSpPr>
          <p:nvPr/>
        </p:nvSpPr>
        <p:spPr bwMode="auto">
          <a:xfrm flipV="1">
            <a:off x="3365500" y="37973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6" name="Line 134"/>
          <p:cNvSpPr>
            <a:spLocks noChangeShapeType="1"/>
          </p:cNvSpPr>
          <p:nvPr/>
        </p:nvSpPr>
        <p:spPr bwMode="auto">
          <a:xfrm>
            <a:off x="3517900" y="38227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7" name="Line 135"/>
          <p:cNvSpPr>
            <a:spLocks noChangeShapeType="1"/>
          </p:cNvSpPr>
          <p:nvPr/>
        </p:nvSpPr>
        <p:spPr bwMode="auto">
          <a:xfrm flipV="1">
            <a:off x="3517900" y="37973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8" name="Line 136"/>
          <p:cNvSpPr>
            <a:spLocks noChangeShapeType="1"/>
          </p:cNvSpPr>
          <p:nvPr/>
        </p:nvSpPr>
        <p:spPr bwMode="auto">
          <a:xfrm>
            <a:off x="3670300" y="38227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9" name="Line 137"/>
          <p:cNvSpPr>
            <a:spLocks noChangeShapeType="1"/>
          </p:cNvSpPr>
          <p:nvPr/>
        </p:nvSpPr>
        <p:spPr bwMode="auto">
          <a:xfrm flipV="1">
            <a:off x="3670300" y="37973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0" name="Line 138"/>
          <p:cNvSpPr>
            <a:spLocks noChangeShapeType="1"/>
          </p:cNvSpPr>
          <p:nvPr/>
        </p:nvSpPr>
        <p:spPr bwMode="auto">
          <a:xfrm>
            <a:off x="3822700" y="38227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1" name="Line 139"/>
          <p:cNvSpPr>
            <a:spLocks noChangeShapeType="1"/>
          </p:cNvSpPr>
          <p:nvPr/>
        </p:nvSpPr>
        <p:spPr bwMode="auto">
          <a:xfrm flipV="1">
            <a:off x="3822700" y="37973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2" name="Line 140"/>
          <p:cNvSpPr>
            <a:spLocks noChangeShapeType="1"/>
          </p:cNvSpPr>
          <p:nvPr/>
        </p:nvSpPr>
        <p:spPr bwMode="auto">
          <a:xfrm>
            <a:off x="3975100" y="38227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3" name="Line 141"/>
          <p:cNvSpPr>
            <a:spLocks noChangeShapeType="1"/>
          </p:cNvSpPr>
          <p:nvPr/>
        </p:nvSpPr>
        <p:spPr bwMode="auto">
          <a:xfrm flipV="1">
            <a:off x="3975100" y="37973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4" name="Line 142"/>
          <p:cNvSpPr>
            <a:spLocks noChangeShapeType="1"/>
          </p:cNvSpPr>
          <p:nvPr/>
        </p:nvSpPr>
        <p:spPr bwMode="auto">
          <a:xfrm>
            <a:off x="4203700" y="38227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5" name="Line 143"/>
          <p:cNvSpPr>
            <a:spLocks noChangeShapeType="1"/>
          </p:cNvSpPr>
          <p:nvPr/>
        </p:nvSpPr>
        <p:spPr bwMode="auto">
          <a:xfrm flipV="1">
            <a:off x="4203700" y="37973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6" name="Line 144"/>
          <p:cNvSpPr>
            <a:spLocks noChangeShapeType="1"/>
          </p:cNvSpPr>
          <p:nvPr/>
        </p:nvSpPr>
        <p:spPr bwMode="auto">
          <a:xfrm>
            <a:off x="4356100" y="38227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7" name="Line 145"/>
          <p:cNvSpPr>
            <a:spLocks noChangeShapeType="1"/>
          </p:cNvSpPr>
          <p:nvPr/>
        </p:nvSpPr>
        <p:spPr bwMode="auto">
          <a:xfrm flipV="1">
            <a:off x="4356100" y="37973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8" name="Line 146"/>
          <p:cNvSpPr>
            <a:spLocks noChangeShapeType="1"/>
          </p:cNvSpPr>
          <p:nvPr/>
        </p:nvSpPr>
        <p:spPr bwMode="auto">
          <a:xfrm>
            <a:off x="4508500" y="38227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9" name="Line 147"/>
          <p:cNvSpPr>
            <a:spLocks noChangeShapeType="1"/>
          </p:cNvSpPr>
          <p:nvPr/>
        </p:nvSpPr>
        <p:spPr bwMode="auto">
          <a:xfrm flipV="1">
            <a:off x="4508500" y="37973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318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静态存储器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速度快</a:t>
            </a:r>
          </a:p>
          <a:p>
            <a:r>
              <a:rPr lang="zh-CN" altLang="en-US" sz="2800" dirty="0"/>
              <a:t>存储密度低，单位面积存储容量小</a:t>
            </a:r>
          </a:p>
          <a:p>
            <a:r>
              <a:rPr lang="zh-CN" altLang="en-US" sz="2800" dirty="0"/>
              <a:t>数据入</a:t>
            </a:r>
            <a:r>
              <a:rPr lang="en-US" altLang="zh-CN" sz="2800" dirty="0"/>
              <a:t>/</a:t>
            </a:r>
            <a:r>
              <a:rPr lang="zh-CN" altLang="en-US" sz="2800" dirty="0"/>
              <a:t>出共用管脚</a:t>
            </a:r>
          </a:p>
          <a:p>
            <a:r>
              <a:rPr lang="zh-CN" altLang="en-US" sz="2800" dirty="0"/>
              <a:t>能耗高</a:t>
            </a:r>
          </a:p>
          <a:p>
            <a:r>
              <a:rPr lang="zh-CN" altLang="en-US" sz="2800" dirty="0"/>
              <a:t>成本高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215226"/>
            <a:ext cx="7924800" cy="19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7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685800"/>
          </a:xfrm>
        </p:spPr>
        <p:txBody>
          <a:bodyPr/>
          <a:lstStyle/>
          <a:p>
            <a:r>
              <a:rPr lang="zh-CN" altLang="en-US" b="1"/>
              <a:t>静态和动态存储器芯片特性</a:t>
            </a:r>
            <a:endParaRPr lang="zh-CN" alt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990600"/>
            <a:ext cx="7848600" cy="54864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zh-CN" sz="3600" dirty="0"/>
              <a:t>                      </a:t>
            </a:r>
            <a:r>
              <a:rPr lang="en-US" altLang="zh-CN" sz="3600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SRAM</a:t>
            </a:r>
            <a:r>
              <a:rPr lang="en-US" altLang="zh-CN" sz="3600" b="1" dirty="0"/>
              <a:t>          </a:t>
            </a:r>
            <a:r>
              <a:rPr lang="en-US" altLang="zh-CN" sz="3600" b="1" dirty="0">
                <a:solidFill>
                  <a:srgbClr val="3333FF"/>
                </a:solidFill>
              </a:rPr>
              <a:t>DRAM</a:t>
            </a:r>
          </a:p>
          <a:p>
            <a:pPr>
              <a:buFontTx/>
              <a:buNone/>
            </a:pPr>
            <a:r>
              <a:rPr lang="zh-CN" altLang="en-US" sz="3600" b="1" dirty="0"/>
              <a:t>存储信息      </a:t>
            </a:r>
            <a:r>
              <a:rPr lang="zh-CN" altLang="en-US" sz="3600" b="1" dirty="0">
                <a:solidFill>
                  <a:srgbClr val="FF0000"/>
                </a:solidFill>
              </a:rPr>
              <a:t> 触发器</a:t>
            </a:r>
            <a:r>
              <a:rPr lang="zh-CN" altLang="en-US" sz="3600" b="1" dirty="0"/>
              <a:t>           </a:t>
            </a:r>
            <a:r>
              <a:rPr lang="zh-CN" altLang="en-US" sz="3600" b="1" dirty="0">
                <a:solidFill>
                  <a:srgbClr val="3333FF"/>
                </a:solidFill>
              </a:rPr>
              <a:t> 电容</a:t>
            </a:r>
            <a:r>
              <a:rPr lang="zh-CN" altLang="en-US" sz="3600" b="1" dirty="0"/>
              <a:t>  </a:t>
            </a:r>
          </a:p>
          <a:p>
            <a:pPr>
              <a:buFontTx/>
              <a:buNone/>
            </a:pPr>
            <a:r>
              <a:rPr lang="zh-CN" altLang="en-US" sz="3600" b="1" dirty="0"/>
              <a:t>破坏性读出      </a:t>
            </a:r>
            <a:r>
              <a:rPr lang="zh-CN" altLang="en-US" sz="3600" b="1" dirty="0">
                <a:solidFill>
                  <a:srgbClr val="FF0000"/>
                </a:solidFill>
              </a:rPr>
              <a:t> 非</a:t>
            </a:r>
            <a:r>
              <a:rPr lang="zh-CN" altLang="en-US" sz="3600" b="1" dirty="0"/>
              <a:t>                 </a:t>
            </a:r>
            <a:r>
              <a:rPr lang="zh-CN" altLang="en-US" sz="3600" b="1" dirty="0">
                <a:solidFill>
                  <a:srgbClr val="3333FF"/>
                </a:solidFill>
              </a:rPr>
              <a:t> 是</a:t>
            </a:r>
            <a:endParaRPr lang="zh-CN" altLang="en-US" sz="3600" b="1" dirty="0"/>
          </a:p>
          <a:p>
            <a:pPr>
              <a:buFontTx/>
              <a:buNone/>
            </a:pPr>
            <a:r>
              <a:rPr lang="zh-CN" altLang="en-US" sz="3600" b="1" dirty="0"/>
              <a:t>需要刷新          </a:t>
            </a:r>
            <a:r>
              <a:rPr lang="zh-CN" altLang="en-US" sz="3600" b="1" dirty="0">
                <a:solidFill>
                  <a:srgbClr val="FF0000"/>
                </a:solidFill>
              </a:rPr>
              <a:t>不要  </a:t>
            </a:r>
            <a:r>
              <a:rPr lang="zh-CN" altLang="en-US" sz="3600" b="1" dirty="0"/>
              <a:t>            </a:t>
            </a:r>
            <a:r>
              <a:rPr lang="zh-CN" altLang="en-US" sz="3600" b="1" dirty="0">
                <a:solidFill>
                  <a:srgbClr val="3333FF"/>
                </a:solidFill>
              </a:rPr>
              <a:t>需要</a:t>
            </a:r>
            <a:r>
              <a:rPr lang="zh-CN" altLang="en-US" sz="3600" b="1" dirty="0"/>
              <a:t>  </a:t>
            </a:r>
          </a:p>
          <a:p>
            <a:pPr>
              <a:buFontTx/>
              <a:buNone/>
            </a:pPr>
            <a:r>
              <a:rPr lang="zh-CN" altLang="en-US" sz="3600" b="1" dirty="0"/>
              <a:t>送行列地址    </a:t>
            </a:r>
            <a:r>
              <a:rPr lang="zh-CN" altLang="en-US" sz="3600" b="1" dirty="0">
                <a:solidFill>
                  <a:srgbClr val="FF0000"/>
                </a:solidFill>
              </a:rPr>
              <a:t>同时送 </a:t>
            </a:r>
            <a:r>
              <a:rPr lang="zh-CN" altLang="en-US" sz="3600" b="1" dirty="0"/>
              <a:t>        </a:t>
            </a:r>
            <a:r>
              <a:rPr lang="zh-CN" altLang="en-US" sz="3600" b="1" dirty="0">
                <a:solidFill>
                  <a:srgbClr val="3333FF"/>
                </a:solidFill>
              </a:rPr>
              <a:t>分两次送</a:t>
            </a:r>
          </a:p>
          <a:p>
            <a:pPr>
              <a:buFontTx/>
              <a:buNone/>
            </a:pPr>
            <a:r>
              <a:rPr lang="zh-CN" altLang="en-US" sz="3600" b="1" dirty="0"/>
              <a:t>运行速度            </a:t>
            </a:r>
            <a:r>
              <a:rPr lang="zh-CN" altLang="en-US" sz="3600" b="1" dirty="0">
                <a:solidFill>
                  <a:srgbClr val="FF0000"/>
                </a:solidFill>
              </a:rPr>
              <a:t>快</a:t>
            </a:r>
            <a:r>
              <a:rPr lang="zh-CN" altLang="en-US" sz="3600" b="1" dirty="0"/>
              <a:t>                  </a:t>
            </a:r>
            <a:r>
              <a:rPr lang="zh-CN" altLang="en-US" sz="3600" b="1" dirty="0">
                <a:solidFill>
                  <a:srgbClr val="3333FF"/>
                </a:solidFill>
              </a:rPr>
              <a:t>慢</a:t>
            </a:r>
          </a:p>
          <a:p>
            <a:pPr>
              <a:buFontTx/>
              <a:buNone/>
            </a:pPr>
            <a:r>
              <a:rPr lang="zh-CN" altLang="en-US" sz="3600" b="1" dirty="0"/>
              <a:t>集成度               </a:t>
            </a:r>
            <a:r>
              <a:rPr lang="zh-CN" altLang="en-US" sz="3600" b="1" dirty="0">
                <a:solidFill>
                  <a:srgbClr val="FF0000"/>
                </a:solidFill>
              </a:rPr>
              <a:t> 低 </a:t>
            </a:r>
            <a:r>
              <a:rPr lang="zh-CN" altLang="en-US" sz="3600" b="1" dirty="0"/>
              <a:t>                </a:t>
            </a:r>
            <a:r>
              <a:rPr lang="zh-CN" altLang="en-US" sz="3600" b="1" dirty="0">
                <a:solidFill>
                  <a:srgbClr val="3333FF"/>
                </a:solidFill>
              </a:rPr>
              <a:t> 高</a:t>
            </a:r>
            <a:endParaRPr lang="zh-CN" altLang="en-US" sz="3600" b="1" dirty="0"/>
          </a:p>
          <a:p>
            <a:pPr>
              <a:buFontTx/>
              <a:buNone/>
            </a:pPr>
            <a:r>
              <a:rPr lang="zh-CN" altLang="en-US" sz="3600" b="1" dirty="0"/>
              <a:t>发热量                </a:t>
            </a:r>
            <a:r>
              <a:rPr lang="zh-CN" altLang="en-US" sz="3600" b="1" dirty="0">
                <a:solidFill>
                  <a:srgbClr val="FF0000"/>
                </a:solidFill>
              </a:rPr>
              <a:t>大 </a:t>
            </a:r>
            <a:r>
              <a:rPr lang="zh-CN" altLang="en-US" sz="3600" b="1" dirty="0"/>
              <a:t>                 </a:t>
            </a:r>
            <a:r>
              <a:rPr lang="zh-CN" altLang="en-US" sz="3600" b="1" dirty="0">
                <a:solidFill>
                  <a:srgbClr val="3333FF"/>
                </a:solidFill>
              </a:rPr>
              <a:t>小</a:t>
            </a:r>
            <a:endParaRPr lang="zh-CN" altLang="en-US" sz="3600" b="1" dirty="0"/>
          </a:p>
          <a:p>
            <a:pPr>
              <a:buFontTx/>
              <a:buNone/>
            </a:pPr>
            <a:r>
              <a:rPr lang="zh-CN" altLang="en-US" sz="3600" b="1" dirty="0"/>
              <a:t>存储成本            </a:t>
            </a:r>
            <a:r>
              <a:rPr lang="zh-CN" altLang="en-US" sz="3600" b="1" dirty="0">
                <a:solidFill>
                  <a:srgbClr val="FF0000"/>
                </a:solidFill>
              </a:rPr>
              <a:t> 高</a:t>
            </a:r>
            <a:r>
              <a:rPr lang="zh-CN" altLang="en-US" sz="3600" b="1" dirty="0"/>
              <a:t>                 </a:t>
            </a:r>
            <a:r>
              <a:rPr lang="zh-CN" altLang="en-US" sz="3600" b="1" dirty="0">
                <a:solidFill>
                  <a:srgbClr val="3333FF"/>
                </a:solidFill>
              </a:rPr>
              <a:t> 低</a:t>
            </a:r>
            <a:endParaRPr lang="zh-CN" altLang="en-US" sz="360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7C37-C912-5A47-91CA-FCF7925BC5C4}" type="slidenum">
              <a:rPr lang="en-US" altLang="zh-CN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7075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2" grpId="0" build="p" autoUpdateAnimBg="0"/>
      <p:bldP spid="97283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程序运行的局部性原理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程序运行时的局部性原理表现在：</a:t>
            </a:r>
            <a:endParaRPr lang="en-US" altLang="zh-CN" sz="2800" dirty="0"/>
          </a:p>
          <a:p>
            <a:r>
              <a:rPr lang="zh-CN" altLang="en-US" sz="2800" dirty="0"/>
              <a:t>在一小段</a:t>
            </a:r>
            <a:r>
              <a:rPr lang="zh-CN" altLang="en-US" sz="2800" dirty="0">
                <a:solidFill>
                  <a:srgbClr val="FF0000"/>
                </a:solidFill>
              </a:rPr>
              <a:t>时间</a:t>
            </a:r>
            <a:r>
              <a:rPr lang="zh-CN" altLang="en-US" sz="2800" dirty="0"/>
              <a:t>内，最近被访问过的程序和数据很可能再次被访问</a:t>
            </a:r>
            <a:endParaRPr lang="en-US" altLang="zh-CN" sz="2800" dirty="0"/>
          </a:p>
          <a:p>
            <a:r>
              <a:rPr lang="zh-CN" altLang="en-US" sz="2800" dirty="0"/>
              <a:t>在</a:t>
            </a:r>
            <a:r>
              <a:rPr lang="zh-CN" altLang="en-US" sz="2800" dirty="0">
                <a:solidFill>
                  <a:srgbClr val="FF0000"/>
                </a:solidFill>
              </a:rPr>
              <a:t>空间</a:t>
            </a:r>
            <a:r>
              <a:rPr lang="zh-CN" altLang="en-US" sz="2800" dirty="0"/>
              <a:t>上这些被访问的程序和数据往往集中在一小片存储区</a:t>
            </a:r>
            <a:endParaRPr lang="en-US" altLang="zh-CN" sz="2800" dirty="0"/>
          </a:p>
          <a:p>
            <a:r>
              <a:rPr lang="zh-CN" altLang="en-US" sz="2800" dirty="0"/>
              <a:t>在访问</a:t>
            </a:r>
            <a:r>
              <a:rPr lang="zh-CN" altLang="en-US" sz="2800" dirty="0">
                <a:solidFill>
                  <a:srgbClr val="FF0000"/>
                </a:solidFill>
              </a:rPr>
              <a:t>顺序</a:t>
            </a:r>
            <a:r>
              <a:rPr lang="zh-CN" altLang="en-US" sz="2800" dirty="0"/>
              <a:t>上，指令顺序执行比转移执行的可能性大</a:t>
            </a:r>
            <a:r>
              <a:rPr lang="en-US" altLang="zh-CN" sz="2800" b="1" dirty="0"/>
              <a:t>(</a:t>
            </a:r>
            <a:r>
              <a:rPr lang="zh-CN" altLang="en-US" sz="2800" dirty="0"/>
              <a:t>大约</a:t>
            </a:r>
            <a:r>
              <a:rPr lang="en-US" altLang="zh-CN" sz="2800" b="1" dirty="0"/>
              <a:t>5:1 )</a:t>
            </a:r>
            <a:endParaRPr lang="zh-CN" altLang="en-US" sz="2800" dirty="0"/>
          </a:p>
          <a:p>
            <a:br>
              <a:rPr lang="zh-CN" altLang="en-US" sz="2800" dirty="0"/>
            </a:br>
            <a:endParaRPr lang="zh-CN" altLang="en-US" sz="2800" dirty="0"/>
          </a:p>
          <a:p>
            <a:r>
              <a:rPr lang="zh-CN" altLang="en-US" sz="2800" dirty="0"/>
              <a:t>合理地把程序和数据分配在不同存储介质中</a:t>
            </a:r>
          </a:p>
          <a:p>
            <a:endParaRPr lang="zh-CN" altLang="en-US" sz="2800" dirty="0"/>
          </a:p>
          <a:p>
            <a:endParaRPr lang="zh-CN" altLang="en-US" sz="2800" dirty="0"/>
          </a:p>
          <a:p>
            <a:endParaRPr kumimoji="1" lang="zh-CN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797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层次存储器系统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561728"/>
          </a:xfrm>
        </p:spPr>
        <p:txBody>
          <a:bodyPr/>
          <a:lstStyle/>
          <a:p>
            <a:r>
              <a:rPr lang="zh-CN" altLang="en-US" dirty="0"/>
              <a:t>利用程序的局部性原理</a:t>
            </a:r>
            <a:r>
              <a:rPr lang="en-US" altLang="zh-CN" dirty="0"/>
              <a:t>:</a:t>
            </a:r>
            <a:endParaRPr lang="zh-CN" altLang="en-US" dirty="0"/>
          </a:p>
          <a:p>
            <a:r>
              <a:rPr lang="zh-CN" altLang="en-US" dirty="0"/>
              <a:t>以最低廉的价格提供尽可能大的存储空间</a:t>
            </a:r>
          </a:p>
          <a:p>
            <a:r>
              <a:rPr lang="zh-CN" altLang="en-US" dirty="0"/>
              <a:t>以最快速的技术实现高速存储访问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14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47357"/>
            <a:ext cx="7927450" cy="399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78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程序的局部性原理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040" y="1219200"/>
            <a:ext cx="3754760" cy="49101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数据流访问的局部性</a:t>
            </a:r>
          </a:p>
          <a:p>
            <a:endParaRPr lang="en-US" altLang="zh-CN" sz="3200" dirty="0"/>
          </a:p>
          <a:p>
            <a:r>
              <a:rPr lang="zh-CN" altLang="en-US" sz="3200" dirty="0"/>
              <a:t>指令访问的局部性</a:t>
            </a:r>
          </a:p>
          <a:p>
            <a:endParaRPr lang="en-US" altLang="zh-CN" sz="3200" dirty="0"/>
          </a:p>
          <a:p>
            <a:r>
              <a:rPr lang="zh-CN" altLang="en-US" sz="3200" dirty="0"/>
              <a:t>不同的程序段可能访问不同的内存空间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15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507" y="1412776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dirty="0" err="1">
                <a:latin typeface="Times New Roman" charset="0"/>
              </a:rPr>
              <a:t>for</a:t>
            </a:r>
            <a:r>
              <a:rPr lang="mr-IN" dirty="0">
                <a:latin typeface="Times New Roman" charset="0"/>
              </a:rPr>
              <a:t> (</a:t>
            </a:r>
            <a:r>
              <a:rPr lang="mr-IN" dirty="0" err="1">
                <a:latin typeface="Times New Roman" charset="0"/>
              </a:rPr>
              <a:t>i</a:t>
            </a:r>
            <a:r>
              <a:rPr lang="mr-IN" dirty="0">
                <a:latin typeface="Times New Roman" charset="0"/>
              </a:rPr>
              <a:t>=0; </a:t>
            </a:r>
            <a:r>
              <a:rPr lang="mr-IN" dirty="0" err="1">
                <a:latin typeface="Times New Roman" charset="0"/>
              </a:rPr>
              <a:t>i</a:t>
            </a:r>
            <a:r>
              <a:rPr lang="mr-IN" dirty="0">
                <a:latin typeface="Times New Roman" charset="0"/>
              </a:rPr>
              <a:t>&lt;1000; </a:t>
            </a:r>
            <a:r>
              <a:rPr lang="mr-IN" dirty="0" err="1">
                <a:latin typeface="Times New Roman" charset="0"/>
              </a:rPr>
              <a:t>i</a:t>
            </a:r>
            <a:r>
              <a:rPr lang="mr-IN" dirty="0">
                <a:latin typeface="Times New Roman" charset="0"/>
              </a:rPr>
              <a:t>++) {</a:t>
            </a:r>
          </a:p>
          <a:p>
            <a:r>
              <a:rPr lang="zh-CN" altLang="en-US" dirty="0">
                <a:latin typeface="Times New Roman" charset="0"/>
              </a:rPr>
              <a:t>    </a:t>
            </a:r>
            <a:r>
              <a:rPr lang="mr-IN" dirty="0" err="1">
                <a:latin typeface="Times New Roman" charset="0"/>
              </a:rPr>
              <a:t>for</a:t>
            </a:r>
            <a:r>
              <a:rPr lang="mr-IN" dirty="0">
                <a:latin typeface="Times New Roman" charset="0"/>
              </a:rPr>
              <a:t> (</a:t>
            </a:r>
            <a:r>
              <a:rPr lang="mr-IN" dirty="0" err="1">
                <a:latin typeface="Times New Roman" charset="0"/>
              </a:rPr>
              <a:t>j</a:t>
            </a:r>
            <a:r>
              <a:rPr lang="mr-IN" dirty="0">
                <a:latin typeface="Times New Roman" charset="0"/>
              </a:rPr>
              <a:t>=0; </a:t>
            </a:r>
            <a:r>
              <a:rPr lang="mr-IN" dirty="0" err="1">
                <a:latin typeface="Times New Roman" charset="0"/>
              </a:rPr>
              <a:t>j</a:t>
            </a:r>
            <a:r>
              <a:rPr lang="mr-IN" dirty="0">
                <a:latin typeface="Times New Roman" charset="0"/>
              </a:rPr>
              <a:t>&lt;1000; </a:t>
            </a:r>
            <a:r>
              <a:rPr lang="mr-IN" dirty="0" err="1">
                <a:latin typeface="Times New Roman" charset="0"/>
              </a:rPr>
              <a:t>j++</a:t>
            </a:r>
            <a:r>
              <a:rPr lang="mr-IN" dirty="0">
                <a:latin typeface="Times New Roman" charset="0"/>
              </a:rPr>
              <a:t> ) {</a:t>
            </a:r>
          </a:p>
          <a:p>
            <a:r>
              <a:rPr lang="zh-CN" altLang="en-US" dirty="0">
                <a:latin typeface="Times New Roman" charset="0"/>
              </a:rPr>
              <a:t>        </a:t>
            </a:r>
            <a:r>
              <a:rPr lang="mr-IN" dirty="0" err="1">
                <a:latin typeface="Times New Roman" charset="0"/>
              </a:rPr>
              <a:t>a</a:t>
            </a:r>
            <a:r>
              <a:rPr lang="mr-IN" dirty="0">
                <a:latin typeface="Times New Roman" charset="0"/>
              </a:rPr>
              <a:t>[</a:t>
            </a:r>
            <a:r>
              <a:rPr lang="mr-IN" dirty="0" err="1">
                <a:latin typeface="Times New Roman" charset="0"/>
              </a:rPr>
              <a:t>i</a:t>
            </a:r>
            <a:r>
              <a:rPr lang="mr-IN" dirty="0">
                <a:latin typeface="Times New Roman" charset="0"/>
              </a:rPr>
              <a:t>] = </a:t>
            </a:r>
            <a:r>
              <a:rPr lang="mr-IN" dirty="0" err="1">
                <a:latin typeface="Times New Roman" charset="0"/>
              </a:rPr>
              <a:t>b</a:t>
            </a:r>
            <a:r>
              <a:rPr lang="mr-IN" dirty="0">
                <a:latin typeface="Times New Roman" charset="0"/>
              </a:rPr>
              <a:t>[</a:t>
            </a:r>
            <a:r>
              <a:rPr lang="mr-IN" dirty="0" err="1">
                <a:latin typeface="Times New Roman" charset="0"/>
              </a:rPr>
              <a:t>i</a:t>
            </a:r>
            <a:r>
              <a:rPr lang="mr-IN" dirty="0">
                <a:latin typeface="Times New Roman" charset="0"/>
              </a:rPr>
              <a:t>] + </a:t>
            </a:r>
            <a:r>
              <a:rPr lang="mr-IN" dirty="0" err="1">
                <a:latin typeface="Times New Roman" charset="0"/>
              </a:rPr>
              <a:t>c</a:t>
            </a:r>
            <a:r>
              <a:rPr lang="mr-IN" dirty="0">
                <a:latin typeface="Times New Roman" charset="0"/>
              </a:rPr>
              <a:t>[</a:t>
            </a:r>
            <a:r>
              <a:rPr lang="mr-IN" dirty="0" err="1">
                <a:latin typeface="Times New Roman" charset="0"/>
              </a:rPr>
              <a:t>i</a:t>
            </a:r>
            <a:r>
              <a:rPr lang="mr-IN" dirty="0">
                <a:latin typeface="Times New Roman" charset="0"/>
              </a:rPr>
              <a:t>];</a:t>
            </a:r>
          </a:p>
          <a:p>
            <a:r>
              <a:rPr lang="zh-CN" altLang="en-US" dirty="0">
                <a:latin typeface="Times New Roman" charset="0"/>
              </a:rPr>
              <a:t>    </a:t>
            </a:r>
            <a:r>
              <a:rPr lang="mr-IN" dirty="0">
                <a:latin typeface="Times New Roman" charset="0"/>
              </a:rPr>
              <a:t>}</a:t>
            </a:r>
          </a:p>
          <a:p>
            <a:r>
              <a:rPr lang="mr-IN" dirty="0">
                <a:latin typeface="Times New Roman" charset="0"/>
              </a:rPr>
              <a:t>}</a:t>
            </a:r>
            <a:endParaRPr lang="en-US" dirty="0">
              <a:latin typeface="Times New Roman" charset="0"/>
            </a:endParaRPr>
          </a:p>
          <a:p>
            <a:endParaRPr lang="mr-IN" dirty="0">
              <a:latin typeface="Times New Roman" charset="0"/>
            </a:endParaRPr>
          </a:p>
          <a:p>
            <a:r>
              <a:rPr lang="mr-IN" dirty="0" err="1">
                <a:latin typeface="Times New Roman" charset="0"/>
              </a:rPr>
              <a:t>If</a:t>
            </a:r>
            <a:r>
              <a:rPr lang="mr-IN" dirty="0">
                <a:latin typeface="Times New Roman" charset="0"/>
              </a:rPr>
              <a:t> </a:t>
            </a:r>
            <a:r>
              <a:rPr lang="mr-IN" dirty="0" err="1">
                <a:latin typeface="Times New Roman" charset="0"/>
              </a:rPr>
              <a:t>err</a:t>
            </a:r>
            <a:r>
              <a:rPr lang="mr-IN" dirty="0">
                <a:latin typeface="Times New Roman" charset="0"/>
              </a:rPr>
              <a:t> { ……}</a:t>
            </a:r>
          </a:p>
          <a:p>
            <a:r>
              <a:rPr lang="zh-CN" altLang="en-US" dirty="0">
                <a:latin typeface="Times New Roman" charset="0"/>
              </a:rPr>
              <a:t>    </a:t>
            </a:r>
            <a:r>
              <a:rPr lang="mr-IN" dirty="0" err="1">
                <a:latin typeface="Times New Roman" charset="0"/>
              </a:rPr>
              <a:t>else</a:t>
            </a:r>
            <a:r>
              <a:rPr lang="mr-IN" dirty="0">
                <a:latin typeface="Times New Roman" charset="0"/>
              </a:rPr>
              <a:t> </a:t>
            </a:r>
            <a:r>
              <a:rPr lang="mr-IN" dirty="0" err="1">
                <a:latin typeface="Times New Roman" charset="0"/>
              </a:rPr>
              <a:t>for</a:t>
            </a:r>
            <a:r>
              <a:rPr lang="mr-IN" dirty="0">
                <a:latin typeface="Times New Roman" charset="0"/>
              </a:rPr>
              <a:t> (</a:t>
            </a:r>
            <a:r>
              <a:rPr lang="mr-IN" dirty="0" err="1">
                <a:latin typeface="Times New Roman" charset="0"/>
              </a:rPr>
              <a:t>i</a:t>
            </a:r>
            <a:r>
              <a:rPr lang="mr-IN" dirty="0">
                <a:latin typeface="Times New Roman" charset="0"/>
              </a:rPr>
              <a:t>=0; </a:t>
            </a:r>
            <a:r>
              <a:rPr lang="mr-IN" dirty="0" err="1">
                <a:latin typeface="Times New Roman" charset="0"/>
              </a:rPr>
              <a:t>i</a:t>
            </a:r>
            <a:r>
              <a:rPr lang="mr-IN" dirty="0">
                <a:latin typeface="Times New Roman" charset="0"/>
              </a:rPr>
              <a:t>&lt;1000; </a:t>
            </a:r>
            <a:r>
              <a:rPr lang="mr-IN" dirty="0" err="1">
                <a:latin typeface="Times New Roman" charset="0"/>
              </a:rPr>
              <a:t>i</a:t>
            </a:r>
            <a:r>
              <a:rPr lang="mr-IN" dirty="0">
                <a:latin typeface="Times New Roman" charset="0"/>
              </a:rPr>
              <a:t>++) {</a:t>
            </a:r>
          </a:p>
          <a:p>
            <a:r>
              <a:rPr lang="zh-CN" altLang="en-US" dirty="0">
                <a:latin typeface="Times New Roman" charset="0"/>
              </a:rPr>
              <a:t>        </a:t>
            </a:r>
            <a:r>
              <a:rPr lang="mr-IN" dirty="0" err="1">
                <a:latin typeface="Times New Roman" charset="0"/>
              </a:rPr>
              <a:t>for</a:t>
            </a:r>
            <a:r>
              <a:rPr lang="mr-IN" dirty="0">
                <a:latin typeface="Times New Roman" charset="0"/>
              </a:rPr>
              <a:t> (</a:t>
            </a:r>
            <a:r>
              <a:rPr lang="mr-IN" dirty="0" err="1">
                <a:latin typeface="Times New Roman" charset="0"/>
              </a:rPr>
              <a:t>j</a:t>
            </a:r>
            <a:r>
              <a:rPr lang="mr-IN" dirty="0">
                <a:latin typeface="Times New Roman" charset="0"/>
              </a:rPr>
              <a:t>=0; </a:t>
            </a:r>
            <a:r>
              <a:rPr lang="mr-IN" dirty="0" err="1">
                <a:latin typeface="Times New Roman" charset="0"/>
              </a:rPr>
              <a:t>j</a:t>
            </a:r>
            <a:r>
              <a:rPr lang="mr-IN" dirty="0">
                <a:latin typeface="Times New Roman" charset="0"/>
              </a:rPr>
              <a:t>&lt;1000; </a:t>
            </a:r>
            <a:r>
              <a:rPr lang="mr-IN" dirty="0" err="1">
                <a:latin typeface="Times New Roman" charset="0"/>
              </a:rPr>
              <a:t>j++</a:t>
            </a:r>
            <a:r>
              <a:rPr lang="mr-IN" dirty="0">
                <a:latin typeface="Times New Roman" charset="0"/>
              </a:rPr>
              <a:t> ) {</a:t>
            </a:r>
          </a:p>
          <a:p>
            <a:r>
              <a:rPr lang="zh-CN" altLang="en-US" dirty="0">
                <a:latin typeface="Times New Roman" charset="0"/>
              </a:rPr>
              <a:t>            </a:t>
            </a:r>
            <a:r>
              <a:rPr lang="mr-IN" dirty="0" err="1">
                <a:latin typeface="Times New Roman" charset="0"/>
              </a:rPr>
              <a:t>e</a:t>
            </a:r>
            <a:r>
              <a:rPr lang="mr-IN" dirty="0">
                <a:latin typeface="Times New Roman" charset="0"/>
              </a:rPr>
              <a:t>[</a:t>
            </a:r>
            <a:r>
              <a:rPr lang="mr-IN" dirty="0" err="1">
                <a:latin typeface="Times New Roman" charset="0"/>
              </a:rPr>
              <a:t>i</a:t>
            </a:r>
            <a:r>
              <a:rPr lang="mr-IN" dirty="0">
                <a:latin typeface="Times New Roman" charset="0"/>
              </a:rPr>
              <a:t>] = </a:t>
            </a:r>
            <a:r>
              <a:rPr lang="mr-IN" dirty="0" err="1">
                <a:latin typeface="Times New Roman" charset="0"/>
              </a:rPr>
              <a:t>d</a:t>
            </a:r>
            <a:r>
              <a:rPr lang="mr-IN" dirty="0">
                <a:latin typeface="Times New Roman" charset="0"/>
              </a:rPr>
              <a:t>[</a:t>
            </a:r>
            <a:r>
              <a:rPr lang="mr-IN" dirty="0" err="1">
                <a:latin typeface="Times New Roman" charset="0"/>
              </a:rPr>
              <a:t>i</a:t>
            </a:r>
            <a:r>
              <a:rPr lang="mr-IN" dirty="0">
                <a:latin typeface="Times New Roman" charset="0"/>
              </a:rPr>
              <a:t>] * </a:t>
            </a:r>
            <a:r>
              <a:rPr lang="mr-IN" dirty="0" err="1">
                <a:latin typeface="Times New Roman" charset="0"/>
              </a:rPr>
              <a:t>a</a:t>
            </a:r>
            <a:r>
              <a:rPr lang="mr-IN" dirty="0">
                <a:latin typeface="Times New Roman" charset="0"/>
              </a:rPr>
              <a:t>[</a:t>
            </a:r>
            <a:r>
              <a:rPr lang="mr-IN" dirty="0" err="1">
                <a:latin typeface="Times New Roman" charset="0"/>
              </a:rPr>
              <a:t>i</a:t>
            </a:r>
            <a:r>
              <a:rPr lang="mr-IN" dirty="0">
                <a:latin typeface="Times New Roman" charset="0"/>
              </a:rPr>
              <a:t>];</a:t>
            </a:r>
          </a:p>
          <a:p>
            <a:r>
              <a:rPr lang="zh-CN" altLang="en-US" dirty="0">
                <a:latin typeface="Times New Roman" charset="0"/>
              </a:rPr>
              <a:t>        </a:t>
            </a:r>
            <a:r>
              <a:rPr lang="mr-IN" dirty="0">
                <a:latin typeface="Times New Roman" charset="0"/>
              </a:rPr>
              <a:t>}</a:t>
            </a:r>
          </a:p>
          <a:p>
            <a:r>
              <a:rPr lang="zh-CN" altLang="en-US" dirty="0">
                <a:latin typeface="Times New Roman" charset="0"/>
              </a:rPr>
              <a:t>    </a:t>
            </a:r>
            <a:r>
              <a:rPr lang="mr-IN" dirty="0">
                <a:latin typeface="Times New Roman" charset="0"/>
              </a:rPr>
              <a:t>}</a:t>
            </a:r>
          </a:p>
          <a:p>
            <a:r>
              <a:rPr lang="mr-IN" dirty="0">
                <a:latin typeface="STKaiti" charset="-122"/>
              </a:rPr>
              <a:t>……</a:t>
            </a:r>
            <a:endParaRPr lang="mr-IN" dirty="0">
              <a:effectLst/>
              <a:latin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7281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程序的局部性原理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16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1028"/>
          <p:cNvSpPr txBox="1">
            <a:spLocks noChangeArrowheads="1"/>
          </p:cNvSpPr>
          <p:nvPr/>
        </p:nvSpPr>
        <p:spPr>
          <a:xfrm>
            <a:off x="833843" y="3521224"/>
            <a:ext cx="7848600" cy="2286000"/>
          </a:xfrm>
          <a:prstGeom prst="rect">
            <a:avLst/>
          </a:prstGeom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charset="0"/>
              <a:buChar char=""/>
              <a:defRPr kumimoji="1" sz="26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charset="0"/>
              <a:buChar char=""/>
              <a:defRPr kumimoji="1" sz="2300">
                <a:solidFill>
                  <a:schemeClr val="tx2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charset="0"/>
              <a:buChar char=""/>
              <a:defRPr kumimoji="1" sz="20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charset="0"/>
              <a:buChar char=""/>
              <a:defRPr kumimoji="1" sz="20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"/>
              <a:defRPr kumimoji="1" sz="16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r>
              <a:rPr lang="zh-CN" altLang="en-US" sz="3200" kern="0"/>
              <a:t>程序在一定的时间段内通常只访问较小的地址空间</a:t>
            </a:r>
          </a:p>
          <a:p>
            <a:r>
              <a:rPr lang="zh-CN" altLang="en-US" sz="3200" kern="0" dirty="0"/>
              <a:t>两种局部性：</a:t>
            </a:r>
          </a:p>
          <a:p>
            <a:pPr lvl="1"/>
            <a:r>
              <a:rPr lang="zh-CN" altLang="en-US" sz="2800" kern="0" dirty="0"/>
              <a:t>时间局部性</a:t>
            </a:r>
          </a:p>
          <a:p>
            <a:pPr lvl="1"/>
            <a:r>
              <a:rPr lang="zh-CN" altLang="en-US" sz="2800" kern="0" dirty="0"/>
              <a:t>空间局部性</a:t>
            </a:r>
          </a:p>
        </p:txBody>
      </p:sp>
      <p:sp>
        <p:nvSpPr>
          <p:cNvPr id="6" name="Line 1030"/>
          <p:cNvSpPr>
            <a:spLocks noChangeShapeType="1"/>
          </p:cNvSpPr>
          <p:nvPr/>
        </p:nvSpPr>
        <p:spPr bwMode="auto">
          <a:xfrm>
            <a:off x="3653243" y="3140224"/>
            <a:ext cx="4038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1031"/>
          <p:cNvSpPr>
            <a:spLocks noChangeShapeType="1"/>
          </p:cNvSpPr>
          <p:nvPr/>
        </p:nvSpPr>
        <p:spPr bwMode="auto">
          <a:xfrm flipV="1">
            <a:off x="3653243" y="1463824"/>
            <a:ext cx="0" cy="1676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032"/>
          <p:cNvSpPr txBox="1">
            <a:spLocks noChangeArrowheads="1"/>
          </p:cNvSpPr>
          <p:nvPr/>
        </p:nvSpPr>
        <p:spPr bwMode="auto">
          <a:xfrm>
            <a:off x="5008968" y="3178324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地址空间</a:t>
            </a:r>
            <a:endParaRPr lang="zh-CN" altLang="en-US"/>
          </a:p>
        </p:txBody>
      </p:sp>
      <p:sp>
        <p:nvSpPr>
          <p:cNvPr id="9" name="Text Box 1033"/>
          <p:cNvSpPr txBox="1">
            <a:spLocks noChangeArrowheads="1"/>
          </p:cNvSpPr>
          <p:nvPr/>
        </p:nvSpPr>
        <p:spPr bwMode="auto">
          <a:xfrm>
            <a:off x="2205443" y="1387624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访问概率</a:t>
            </a:r>
            <a:endParaRPr lang="zh-CN" altLang="en-US"/>
          </a:p>
        </p:txBody>
      </p:sp>
      <p:sp>
        <p:nvSpPr>
          <p:cNvPr id="10" name="Line 1034"/>
          <p:cNvSpPr>
            <a:spLocks noChangeShapeType="1"/>
          </p:cNvSpPr>
          <p:nvPr/>
        </p:nvSpPr>
        <p:spPr bwMode="auto">
          <a:xfrm>
            <a:off x="3729443" y="2835424"/>
            <a:ext cx="609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035"/>
          <p:cNvSpPr>
            <a:spLocks noChangeShapeType="1"/>
          </p:cNvSpPr>
          <p:nvPr/>
        </p:nvSpPr>
        <p:spPr bwMode="auto">
          <a:xfrm flipV="1">
            <a:off x="4339043" y="1844824"/>
            <a:ext cx="228600" cy="990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036"/>
          <p:cNvSpPr>
            <a:spLocks noChangeShapeType="1"/>
          </p:cNvSpPr>
          <p:nvPr/>
        </p:nvSpPr>
        <p:spPr bwMode="auto">
          <a:xfrm>
            <a:off x="4567643" y="1844824"/>
            <a:ext cx="152400" cy="990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037"/>
          <p:cNvSpPr>
            <a:spLocks noChangeShapeType="1"/>
          </p:cNvSpPr>
          <p:nvPr/>
        </p:nvSpPr>
        <p:spPr bwMode="auto">
          <a:xfrm>
            <a:off x="4720043" y="2835424"/>
            <a:ext cx="5334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038"/>
          <p:cNvSpPr>
            <a:spLocks noChangeShapeType="1"/>
          </p:cNvSpPr>
          <p:nvPr/>
        </p:nvSpPr>
        <p:spPr bwMode="auto">
          <a:xfrm flipV="1">
            <a:off x="5253443" y="2302024"/>
            <a:ext cx="76200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039"/>
          <p:cNvSpPr>
            <a:spLocks noChangeShapeType="1"/>
          </p:cNvSpPr>
          <p:nvPr/>
        </p:nvSpPr>
        <p:spPr bwMode="auto">
          <a:xfrm>
            <a:off x="5329643" y="2302024"/>
            <a:ext cx="76200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040"/>
          <p:cNvSpPr>
            <a:spLocks noChangeShapeType="1"/>
          </p:cNvSpPr>
          <p:nvPr/>
        </p:nvSpPr>
        <p:spPr bwMode="auto">
          <a:xfrm>
            <a:off x="5405843" y="2835424"/>
            <a:ext cx="838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1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层次存储器系统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使用高速缓冲存储器</a:t>
            </a:r>
            <a:r>
              <a:rPr lang="en-US" altLang="zh-CN" sz="3200" dirty="0"/>
              <a:t>Cache</a:t>
            </a:r>
            <a:r>
              <a:rPr lang="zh-CN" altLang="en-US" sz="3200" dirty="0"/>
              <a:t>来提高</a:t>
            </a:r>
            <a:r>
              <a:rPr lang="en-US" altLang="zh-CN" sz="3200" dirty="0"/>
              <a:t>CPU</a:t>
            </a:r>
            <a:r>
              <a:rPr lang="zh-CN" altLang="en-US" sz="3200" dirty="0"/>
              <a:t>对存储器的平均访问速度。</a:t>
            </a:r>
          </a:p>
          <a:p>
            <a:r>
              <a:rPr lang="zh-CN" altLang="en-US" sz="3200" dirty="0">
                <a:solidFill>
                  <a:srgbClr val="FF0000"/>
                </a:solidFill>
              </a:rPr>
              <a:t>时间局部性：最近被访问的信息很可能还要被访问。</a:t>
            </a:r>
          </a:p>
          <a:p>
            <a:pPr lvl="1"/>
            <a:r>
              <a:rPr lang="zh-CN" altLang="en-US" sz="2800" dirty="0"/>
              <a:t>将最近被访问的信息项装入到</a:t>
            </a:r>
            <a:r>
              <a:rPr lang="en-US" altLang="zh-CN" sz="2800" dirty="0"/>
              <a:t>Cache</a:t>
            </a:r>
            <a:r>
              <a:rPr lang="zh-CN" altLang="en-US" sz="2800" dirty="0"/>
              <a:t>中。</a:t>
            </a:r>
          </a:p>
          <a:p>
            <a:r>
              <a:rPr lang="zh-CN" altLang="en-US" sz="3200" dirty="0">
                <a:solidFill>
                  <a:srgbClr val="FF0000"/>
                </a:solidFill>
              </a:rPr>
              <a:t>空间局部性：最近被访问的信息临近的信息也可能被访问。</a:t>
            </a:r>
          </a:p>
          <a:p>
            <a:pPr lvl="1"/>
            <a:r>
              <a:rPr lang="zh-CN" altLang="en-US" sz="2800" dirty="0"/>
              <a:t>将最近被访问的信息项临近的信息一起装入到</a:t>
            </a:r>
            <a:r>
              <a:rPr lang="en-US" altLang="zh-CN" sz="2800" dirty="0"/>
              <a:t>Cache</a:t>
            </a:r>
            <a:r>
              <a:rPr lang="zh-CN" altLang="en-US" sz="2800" dirty="0"/>
              <a:t>中。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85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高速缓冲存储器</a:t>
            </a:r>
            <a:r>
              <a:rPr lang="en-US" altLang="zh-CN" dirty="0"/>
              <a:t>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4000" dirty="0"/>
              <a:t>定义</a:t>
            </a:r>
          </a:p>
          <a:p>
            <a:pPr lvl="1"/>
            <a:r>
              <a:rPr lang="zh-CN" altLang="en-US" sz="3600" dirty="0"/>
              <a:t>设置于主存和</a:t>
            </a:r>
            <a:r>
              <a:rPr lang="en-US" altLang="zh-CN" sz="3600" dirty="0"/>
              <a:t>CPU</a:t>
            </a:r>
            <a:r>
              <a:rPr lang="zh-CN" altLang="en-US" sz="3600" dirty="0"/>
              <a:t>之间的存储器，用高速的静态存储器实现，缓存了</a:t>
            </a:r>
            <a:r>
              <a:rPr lang="en-US" altLang="zh-CN" sz="3600" dirty="0"/>
              <a:t>CPU</a:t>
            </a:r>
            <a:r>
              <a:rPr lang="zh-CN" altLang="en-US" sz="3600" dirty="0"/>
              <a:t>频繁访问的信息。</a:t>
            </a:r>
          </a:p>
          <a:p>
            <a:r>
              <a:rPr lang="zh-CN" altLang="en-US" sz="4000" dirty="0"/>
              <a:t>特点</a:t>
            </a:r>
          </a:p>
          <a:p>
            <a:pPr lvl="1"/>
            <a:r>
              <a:rPr lang="zh-CN" altLang="en-US" sz="3600" dirty="0"/>
              <a:t>高速：与</a:t>
            </a:r>
            <a:r>
              <a:rPr lang="en-US" altLang="zh-CN" sz="3600" dirty="0"/>
              <a:t>CPU</a:t>
            </a:r>
            <a:r>
              <a:rPr lang="zh-CN" altLang="en-US" sz="3600" dirty="0"/>
              <a:t>的运行速度基本匹配</a:t>
            </a:r>
          </a:p>
          <a:p>
            <a:pPr lvl="1"/>
            <a:r>
              <a:rPr lang="zh-CN" altLang="en-US" sz="3600" dirty="0"/>
              <a:t>透明：完全硬件管理，对程序员透明</a:t>
            </a:r>
          </a:p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95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的基本运行原理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200400" y="4191000"/>
            <a:ext cx="1998663" cy="18303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 altLang="zh-CN" sz="2800" b="1"/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/>
              <a:t>MEMORY </a:t>
            </a:r>
          </a:p>
          <a:p>
            <a:pPr eaLnBrk="1" hangingPunct="1">
              <a:spcBef>
                <a:spcPct val="50000"/>
              </a:spcBef>
            </a:pPr>
            <a:endParaRPr lang="en-US" altLang="zh-CN" sz="2800" b="1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286000" y="3429000"/>
            <a:ext cx="2979738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zh-CN" b="1"/>
              <a:t>CACHE  CONTROL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5105400" y="2133600"/>
            <a:ext cx="838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5943600" y="2133600"/>
            <a:ext cx="0" cy="2819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181600" y="4953000"/>
            <a:ext cx="838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096000" y="1752600"/>
            <a:ext cx="671513" cy="173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ea typeface="楷体_GB2312" charset="0"/>
              </a:rPr>
              <a:t>数据总线</a:t>
            </a:r>
            <a:endParaRPr lang="zh-CN" altLang="en-US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06400" y="4876800"/>
            <a:ext cx="233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tx2"/>
                </a:solidFill>
                <a:ea typeface="楷体_GB2312" charset="0"/>
              </a:rPr>
              <a:t>译码选一单元</a:t>
            </a:r>
            <a:endParaRPr lang="zh-CN" altLang="en-US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81000" y="3429000"/>
            <a:ext cx="198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tx2"/>
                </a:solidFill>
                <a:ea typeface="楷体_GB2312" charset="0"/>
              </a:rPr>
              <a:t>比较选一行</a:t>
            </a:r>
            <a:endParaRPr lang="zh-CN" altLang="en-US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7178675" y="1724025"/>
            <a:ext cx="854075" cy="290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4400" b="1">
                <a:solidFill>
                  <a:schemeClr val="tx2"/>
                </a:solidFill>
                <a:ea typeface="楷体_GB2312" charset="0"/>
              </a:rPr>
              <a:t>读过程为例</a:t>
            </a:r>
            <a:endParaRPr lang="zh-CN" altLang="en-US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3200400" y="4495800"/>
            <a:ext cx="198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3200400" y="4800600"/>
            <a:ext cx="198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3200400" y="5105400"/>
            <a:ext cx="198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3200400" y="5410200"/>
            <a:ext cx="198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3200400" y="5715000"/>
            <a:ext cx="198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143000" y="1371600"/>
            <a:ext cx="1619250" cy="5191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 sz="2800" b="1">
                <a:solidFill>
                  <a:srgbClr val="3333FF"/>
                </a:solidFill>
              </a:rPr>
              <a:t>地址总线</a:t>
            </a:r>
            <a:endParaRPr lang="zh-CN" altLang="en-US" b="1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752600" y="2971800"/>
            <a:ext cx="3408363" cy="495300"/>
          </a:xfrm>
          <a:prstGeom prst="rect">
            <a:avLst/>
          </a:prstGeom>
          <a:solidFill>
            <a:srgbClr val="9FDDF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altLang="zh-CN" b="1"/>
              <a:t>ADDR              DATA      </a:t>
            </a: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3200400" y="29718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1752600" y="3200400"/>
            <a:ext cx="342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1066800" y="3276600"/>
            <a:ext cx="685800" cy="0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5181600" y="3276600"/>
            <a:ext cx="762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798638" y="2400300"/>
            <a:ext cx="128587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zh-CN" b="1"/>
              <a:t>CACHE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3200400" y="1752600"/>
            <a:ext cx="1914525" cy="6699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/>
              <a:t>     </a:t>
            </a:r>
            <a:r>
              <a:rPr lang="en-US" altLang="zh-CN" sz="3600" b="1"/>
              <a:t>CPU</a:t>
            </a:r>
            <a:r>
              <a:rPr lang="en-US" altLang="zh-CN" b="1"/>
              <a:t>     </a:t>
            </a: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1066800" y="1981200"/>
            <a:ext cx="2133600" cy="2971800"/>
          </a:xfrm>
          <a:custGeom>
            <a:avLst/>
            <a:gdLst>
              <a:gd name="T0" fmla="*/ 1344 w 1344"/>
              <a:gd name="T1" fmla="*/ 0 h 1872"/>
              <a:gd name="T2" fmla="*/ 0 w 1344"/>
              <a:gd name="T3" fmla="*/ 0 h 1872"/>
              <a:gd name="T4" fmla="*/ 0 w 1344"/>
              <a:gd name="T5" fmla="*/ 1872 h 1872"/>
              <a:gd name="T6" fmla="*/ 1344 w 1344"/>
              <a:gd name="T7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4" h="1872">
                <a:moveTo>
                  <a:pt x="1344" y="0"/>
                </a:moveTo>
                <a:lnTo>
                  <a:pt x="0" y="0"/>
                </a:lnTo>
                <a:lnTo>
                  <a:pt x="0" y="1872"/>
                </a:lnTo>
                <a:lnTo>
                  <a:pt x="1344" y="1872"/>
                </a:lnTo>
              </a:path>
            </a:pathLst>
          </a:custGeom>
          <a:noFill/>
          <a:ln w="57150" cap="flat" cmpd="sng">
            <a:solidFill>
              <a:srgbClr val="3333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0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 autoUpdateAnimBg="0"/>
      <p:bldP spid="7" grpId="0" animBg="1"/>
      <p:bldP spid="8" grpId="0" animBg="1"/>
      <p:bldP spid="9" grpId="0" animBg="1"/>
      <p:bldP spid="10" grpId="0" build="p" autoUpdateAnimBg="0"/>
      <p:bldP spid="11" grpId="0" build="p" autoUpdateAnimBg="0"/>
      <p:bldP spid="12" grpId="0" build="p" autoUpdateAnimBg="0"/>
      <p:bldP spid="13" grpId="0" build="p" autoUpdateAnimBg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 autoUpdateAnimBg="0"/>
      <p:bldP spid="20" grpId="0" animBg="1" autoUpdateAnimBg="0"/>
      <p:bldP spid="21" grpId="0" animBg="1"/>
      <p:bldP spid="22" grpId="0" animBg="1"/>
      <p:bldP spid="23" grpId="0" animBg="1"/>
      <p:bldP spid="24" grpId="0" animBg="1"/>
      <p:bldP spid="25" grpId="0" animBg="1" autoUpdateAnimBg="0"/>
      <p:bldP spid="26" grpId="0" animBg="1" autoUpdateAnimBg="0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大实验报告要求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实验目标概述</a:t>
            </a:r>
          </a:p>
          <a:p>
            <a:r>
              <a:rPr lang="zh-CN" altLang="en-US" sz="2800" dirty="0"/>
              <a:t>主要模块设计</a:t>
            </a:r>
          </a:p>
          <a:p>
            <a:pPr lvl="1"/>
            <a:r>
              <a:rPr lang="zh-CN" altLang="en-US" sz="2400" dirty="0"/>
              <a:t>硬件：</a:t>
            </a:r>
            <a:r>
              <a:rPr lang="en-US" altLang="zh-CN" sz="2400" dirty="0" err="1"/>
              <a:t>Datapath</a:t>
            </a:r>
            <a:r>
              <a:rPr lang="zh-CN" altLang="en-US" sz="2400" dirty="0"/>
              <a:t>、</a:t>
            </a:r>
            <a:r>
              <a:rPr lang="en-US" altLang="zh-CN" sz="2400" dirty="0"/>
              <a:t>Controller</a:t>
            </a:r>
            <a:r>
              <a:rPr lang="zh-CN" altLang="en-US" sz="2400" dirty="0"/>
              <a:t>、</a:t>
            </a:r>
            <a:r>
              <a:rPr lang="en-US" altLang="zh-CN" sz="2400" dirty="0"/>
              <a:t>Memory</a:t>
            </a:r>
            <a:r>
              <a:rPr lang="zh-CN" altLang="en-US" sz="2400" dirty="0"/>
              <a:t>、</a:t>
            </a:r>
            <a:r>
              <a:rPr lang="en-US" altLang="zh-CN" sz="2400" dirty="0"/>
              <a:t>I/O</a:t>
            </a:r>
          </a:p>
          <a:p>
            <a:pPr lvl="1"/>
            <a:r>
              <a:rPr lang="zh-CN" altLang="en-US" sz="2400" dirty="0"/>
              <a:t>软件：对系统软件的修改、应用软件</a:t>
            </a:r>
          </a:p>
          <a:p>
            <a:r>
              <a:rPr lang="zh-CN" altLang="en-US" sz="2800" dirty="0"/>
              <a:t>主要模块实现</a:t>
            </a:r>
          </a:p>
          <a:p>
            <a:r>
              <a:rPr lang="zh-CN" altLang="en-US" sz="2800" dirty="0"/>
              <a:t>实验成果展示</a:t>
            </a:r>
          </a:p>
          <a:p>
            <a:r>
              <a:rPr lang="zh-CN" altLang="en-US" sz="2800" dirty="0"/>
              <a:t>实验心得和体会</a:t>
            </a:r>
          </a:p>
          <a:p>
            <a:r>
              <a:rPr lang="zh-CN" altLang="en-US" sz="2800" dirty="0"/>
              <a:t>提交材料</a:t>
            </a:r>
          </a:p>
          <a:p>
            <a:pPr lvl="1"/>
            <a:r>
              <a:rPr lang="zh-CN" altLang="en-US" sz="2400" dirty="0"/>
              <a:t>实验报告</a:t>
            </a:r>
          </a:p>
          <a:p>
            <a:pPr lvl="1"/>
            <a:r>
              <a:rPr lang="zh-CN" altLang="en-US" sz="2400" dirty="0"/>
              <a:t>视频材料</a:t>
            </a:r>
          </a:p>
          <a:p>
            <a:pPr lvl="1"/>
            <a:r>
              <a:rPr lang="zh-CN" altLang="en-US" sz="2400" dirty="0"/>
              <a:t>完整源代码及相关说明</a:t>
            </a:r>
          </a:p>
          <a:p>
            <a:endParaRPr kumimoji="1" lang="zh-CN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00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要解决的问题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地址和</a:t>
            </a:r>
            <a:r>
              <a:rPr lang="en-US" altLang="zh-CN" sz="2400" dirty="0"/>
              <a:t>Cache</a:t>
            </a:r>
            <a:r>
              <a:rPr lang="zh-CN" altLang="en-US" sz="2400" dirty="0"/>
              <a:t>行之间的映射关系：</a:t>
            </a:r>
          </a:p>
          <a:p>
            <a:r>
              <a:rPr lang="zh-CN" altLang="en-US" sz="2400" dirty="0"/>
              <a:t>如何根据主存地址得到</a:t>
            </a:r>
            <a:r>
              <a:rPr lang="en-US" altLang="zh-CN" sz="2400" dirty="0"/>
              <a:t>Cache</a:t>
            </a:r>
            <a:r>
              <a:rPr lang="zh-CN" altLang="en-US" sz="2400" dirty="0"/>
              <a:t>中的数据？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 </a:t>
            </a:r>
            <a:r>
              <a:rPr lang="zh-CN" altLang="en-US" sz="2400" dirty="0"/>
              <a:t>数据之间一致性：</a:t>
            </a:r>
          </a:p>
          <a:p>
            <a:r>
              <a:rPr lang="en-US" altLang="zh-CN" sz="2400" dirty="0"/>
              <a:t>Cache</a:t>
            </a:r>
            <a:r>
              <a:rPr lang="zh-CN" altLang="en-US" sz="2400" dirty="0"/>
              <a:t>中的内容是否已经是主存对应地址的内容？</a:t>
            </a:r>
          </a:p>
          <a:p>
            <a:endParaRPr lang="en-US" altLang="zh-CN" sz="2400" dirty="0"/>
          </a:p>
          <a:p>
            <a:r>
              <a:rPr lang="en-US" altLang="zh-CN" sz="2400" dirty="0"/>
              <a:t>3. </a:t>
            </a:r>
            <a:r>
              <a:rPr lang="zh-CN" altLang="en-US" sz="2400" dirty="0"/>
              <a:t>数据交换的粒度：</a:t>
            </a:r>
          </a:p>
          <a:p>
            <a:r>
              <a:rPr lang="en-US" altLang="zh-CN" sz="2400" dirty="0"/>
              <a:t>Cache</a:t>
            </a:r>
            <a:r>
              <a:rPr lang="zh-CN" altLang="en-US" sz="2400" dirty="0"/>
              <a:t>中的内容与主存内容以多大的粒度交换？</a:t>
            </a:r>
          </a:p>
          <a:p>
            <a:endParaRPr lang="en-US" altLang="zh-CN" sz="2400" dirty="0"/>
          </a:p>
          <a:p>
            <a:r>
              <a:rPr lang="en-US" altLang="zh-CN" sz="2400" dirty="0"/>
              <a:t>4. Cache</a:t>
            </a:r>
            <a:r>
              <a:rPr lang="zh-CN" altLang="en-US" sz="2400" dirty="0"/>
              <a:t>内容装入和替换策略</a:t>
            </a:r>
          </a:p>
          <a:p>
            <a:r>
              <a:rPr lang="zh-CN" altLang="en-US" sz="2400" dirty="0"/>
              <a:t>如何提高</a:t>
            </a:r>
            <a:r>
              <a:rPr lang="en-US" altLang="zh-CN" sz="2400" dirty="0"/>
              <a:t>Cache</a:t>
            </a:r>
            <a:r>
              <a:rPr lang="zh-CN" altLang="en-US" sz="2400" dirty="0"/>
              <a:t>的命中率？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698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参数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块（</a:t>
            </a:r>
            <a:r>
              <a:rPr lang="en-US" altLang="zh-CN" sz="2800" dirty="0"/>
              <a:t>Line</a:t>
            </a:r>
            <a:r>
              <a:rPr lang="zh-CN" altLang="en-US" sz="2800" dirty="0"/>
              <a:t>）：数据交换的最小单位</a:t>
            </a:r>
          </a:p>
          <a:p>
            <a:r>
              <a:rPr lang="zh-CN" altLang="en-US" sz="2800" dirty="0"/>
              <a:t>命中（</a:t>
            </a:r>
            <a:r>
              <a:rPr lang="en-US" altLang="zh-CN" sz="2800" dirty="0"/>
              <a:t>Hit</a:t>
            </a:r>
            <a:r>
              <a:rPr lang="zh-CN" altLang="en-US" sz="2800" dirty="0"/>
              <a:t>）：在较高层次中发现要访问的内容</a:t>
            </a:r>
          </a:p>
          <a:p>
            <a:pPr lvl="1"/>
            <a:r>
              <a:rPr lang="zh-CN" altLang="en-US" sz="2400" dirty="0"/>
              <a:t>命中率（</a:t>
            </a:r>
            <a:r>
              <a:rPr lang="en-US" altLang="zh-CN" sz="2400" dirty="0"/>
              <a:t>Hit Rate</a:t>
            </a:r>
            <a:r>
              <a:rPr lang="zh-CN" altLang="en-US" sz="2400" dirty="0"/>
              <a:t>）：命中次数</a:t>
            </a:r>
            <a:r>
              <a:rPr lang="en-US" altLang="zh-CN" sz="2400" dirty="0"/>
              <a:t>/</a:t>
            </a:r>
            <a:r>
              <a:rPr lang="zh-CN" altLang="en-US" sz="2400" dirty="0"/>
              <a:t>访问次数</a:t>
            </a:r>
          </a:p>
          <a:p>
            <a:pPr lvl="1"/>
            <a:r>
              <a:rPr lang="zh-CN" altLang="en-US" sz="2400" dirty="0"/>
              <a:t>命中时间：访问在较高层次中数据的时间</a:t>
            </a:r>
          </a:p>
          <a:p>
            <a:r>
              <a:rPr lang="zh-CN" altLang="en-US" sz="2800" dirty="0"/>
              <a:t>缺失（</a:t>
            </a:r>
            <a:r>
              <a:rPr lang="en-US" altLang="zh-CN" sz="2800" dirty="0"/>
              <a:t>Miss</a:t>
            </a:r>
            <a:r>
              <a:rPr lang="zh-CN" altLang="en-US" sz="2800" dirty="0"/>
              <a:t>）：需要在较低层次中访问块</a:t>
            </a:r>
          </a:p>
          <a:p>
            <a:pPr lvl="1"/>
            <a:r>
              <a:rPr lang="zh-CN" altLang="en-US" sz="2400" dirty="0"/>
              <a:t>缺失率（</a:t>
            </a:r>
            <a:r>
              <a:rPr lang="en-US" altLang="zh-CN" sz="2400" dirty="0"/>
              <a:t>Miss Rate</a:t>
            </a:r>
            <a:r>
              <a:rPr lang="zh-CN" altLang="en-US" sz="2400" dirty="0"/>
              <a:t>）：</a:t>
            </a:r>
            <a:r>
              <a:rPr lang="en-US" altLang="zh-CN" sz="2400" dirty="0"/>
              <a:t>1-</a:t>
            </a:r>
            <a:r>
              <a:rPr lang="zh-CN" altLang="en-US" sz="2400" dirty="0"/>
              <a:t>命中率</a:t>
            </a:r>
          </a:p>
          <a:p>
            <a:pPr lvl="1"/>
            <a:r>
              <a:rPr lang="zh-CN" altLang="en-US" sz="2400" dirty="0"/>
              <a:t>缺失损失（</a:t>
            </a:r>
            <a:r>
              <a:rPr lang="en-US" altLang="zh-CN" sz="2400" dirty="0"/>
              <a:t>Miss Penalty</a:t>
            </a:r>
            <a:r>
              <a:rPr lang="zh-CN" altLang="en-US" sz="2400" dirty="0"/>
              <a:t>）：替换较高层次数据块的时间</a:t>
            </a:r>
            <a:r>
              <a:rPr lang="en-US" altLang="zh-CN" sz="2400" dirty="0"/>
              <a:t>+</a:t>
            </a:r>
            <a:r>
              <a:rPr lang="zh-CN" altLang="en-US" sz="2400" dirty="0"/>
              <a:t>将该块交付给处理器的时间</a:t>
            </a:r>
          </a:p>
          <a:p>
            <a:r>
              <a:rPr lang="zh-CN" altLang="en-US" sz="2800" dirty="0"/>
              <a:t>命中时间</a:t>
            </a:r>
            <a:r>
              <a:rPr lang="en-US" altLang="zh-CN" sz="2800" dirty="0"/>
              <a:t>&lt;&lt;</a:t>
            </a:r>
            <a:r>
              <a:rPr lang="zh-CN" altLang="en-US" sz="2800" dirty="0"/>
              <a:t>缺失损失</a:t>
            </a:r>
          </a:p>
          <a:p>
            <a:r>
              <a:rPr lang="zh-CN" altLang="en-US" sz="2800" dirty="0"/>
              <a:t>平均访问时间</a:t>
            </a:r>
            <a:r>
              <a:rPr lang="en-US" altLang="zh-CN" sz="2800" dirty="0"/>
              <a:t>=HR*</a:t>
            </a:r>
            <a:r>
              <a:rPr lang="zh-CN" altLang="en-US" sz="2800" dirty="0"/>
              <a:t>命中时间</a:t>
            </a:r>
            <a:r>
              <a:rPr lang="en-US" altLang="zh-CN" sz="2800" dirty="0"/>
              <a:t>+(1-HR)*</a:t>
            </a:r>
            <a:r>
              <a:rPr lang="zh-CN" altLang="en-US" sz="2800" dirty="0"/>
              <a:t>缺失损失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113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参数典型数值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块大小：</a:t>
            </a:r>
            <a:r>
              <a:rPr lang="en-US" altLang="zh-CN" sz="3200" dirty="0"/>
              <a:t>4~128 Bytes</a:t>
            </a:r>
          </a:p>
          <a:p>
            <a:r>
              <a:rPr lang="zh-CN" altLang="en-US" sz="3200" dirty="0"/>
              <a:t>命中时间：</a:t>
            </a:r>
            <a:r>
              <a:rPr lang="en-US" altLang="zh-CN" sz="3200" dirty="0"/>
              <a:t>1~4</a:t>
            </a:r>
            <a:r>
              <a:rPr lang="zh-CN" altLang="en-US" sz="3200" dirty="0"/>
              <a:t>周期</a:t>
            </a:r>
          </a:p>
          <a:p>
            <a:r>
              <a:rPr lang="zh-CN" altLang="en-US" sz="3200" dirty="0"/>
              <a:t>失效损失：</a:t>
            </a:r>
          </a:p>
          <a:p>
            <a:pPr lvl="1"/>
            <a:r>
              <a:rPr lang="zh-CN" altLang="en-US" sz="2800" dirty="0"/>
              <a:t>访问时间：</a:t>
            </a:r>
            <a:r>
              <a:rPr lang="en-US" altLang="zh-CN" sz="2800" dirty="0"/>
              <a:t>6~10</a:t>
            </a:r>
            <a:r>
              <a:rPr lang="zh-CN" altLang="en-US" sz="2800" dirty="0"/>
              <a:t>个周期</a:t>
            </a:r>
          </a:p>
          <a:p>
            <a:pPr lvl="1"/>
            <a:r>
              <a:rPr lang="zh-CN" altLang="en-US" sz="2800" dirty="0"/>
              <a:t>传输时间：</a:t>
            </a:r>
            <a:r>
              <a:rPr lang="en-US" altLang="zh-CN" sz="2800" dirty="0"/>
              <a:t>2~22</a:t>
            </a:r>
            <a:r>
              <a:rPr lang="zh-CN" altLang="en-US" sz="2800" dirty="0"/>
              <a:t>个周期</a:t>
            </a:r>
          </a:p>
          <a:p>
            <a:r>
              <a:rPr lang="zh-CN" altLang="en-US" sz="3200" dirty="0"/>
              <a:t>命中率：</a:t>
            </a:r>
            <a:r>
              <a:rPr lang="en-US" altLang="zh-CN" sz="3200" dirty="0"/>
              <a:t>80%~99%</a:t>
            </a:r>
          </a:p>
          <a:p>
            <a:r>
              <a:rPr lang="en-US" altLang="zh-CN" sz="3200" dirty="0"/>
              <a:t>Cache</a:t>
            </a:r>
            <a:r>
              <a:rPr lang="zh-CN" altLang="en-US" sz="3200" dirty="0"/>
              <a:t>容量：</a:t>
            </a:r>
            <a:r>
              <a:rPr lang="en-US" altLang="zh-CN" sz="3200" dirty="0"/>
              <a:t>1KB~256KB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2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全相联方式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360984" y="1219200"/>
            <a:ext cx="777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charset="0"/>
              <a:buChar char=""/>
              <a:defRPr kumimoji="1" sz="26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charset="0"/>
              <a:buChar char=""/>
              <a:defRPr kumimoji="1" sz="2300">
                <a:solidFill>
                  <a:schemeClr val="tx2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charset="0"/>
              <a:buChar char=""/>
              <a:defRPr kumimoji="1" sz="20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charset="0"/>
              <a:buChar char=""/>
              <a:defRPr kumimoji="1" sz="20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"/>
              <a:defRPr kumimoji="1" sz="16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endParaRPr lang="en-US" altLang="zh-CN" kern="0"/>
          </a:p>
          <a:p>
            <a:endParaRPr lang="en-US" altLang="zh-CN" kern="0"/>
          </a:p>
          <a:p>
            <a:endParaRPr lang="en-US" altLang="zh-CN" kern="0"/>
          </a:p>
          <a:p>
            <a:endParaRPr lang="en-US" altLang="zh-CN" kern="0"/>
          </a:p>
          <a:p>
            <a:endParaRPr lang="en-US" altLang="zh-CN" kern="0"/>
          </a:p>
          <a:p>
            <a:endParaRPr lang="en-US" altLang="zh-CN" kern="0"/>
          </a:p>
          <a:p>
            <a:endParaRPr lang="en-US" altLang="zh-CN" kern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256584" y="5486400"/>
            <a:ext cx="4114800" cy="10668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altLang="zh-CN" sz="3200" b="1">
                <a:solidFill>
                  <a:schemeClr val="tx2"/>
                </a:solidFill>
                <a:ea typeface="楷体_GB2312" charset="0"/>
              </a:rPr>
              <a:t>C P U</a:t>
            </a:r>
            <a:endParaRPr lang="en-US" altLang="zh-CN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4984" y="1524000"/>
            <a:ext cx="1676400" cy="28194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18184" y="1524000"/>
            <a:ext cx="3429000" cy="12192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1818184" y="2133600"/>
            <a:ext cx="342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818184" y="2438400"/>
            <a:ext cx="342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1818184" y="1828800"/>
            <a:ext cx="342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3570784" y="15240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2199184" y="15240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6694984" y="18288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6694984" y="21336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6694984" y="24384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6694984" y="27432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6694984" y="31242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6694984" y="34290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6694984" y="37338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6694984" y="40386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6694984" y="4572000"/>
            <a:ext cx="1658938" cy="176213"/>
          </a:xfrm>
          <a:custGeom>
            <a:avLst/>
            <a:gdLst>
              <a:gd name="T0" fmla="*/ 0 w 1045"/>
              <a:gd name="T1" fmla="*/ 111 h 111"/>
              <a:gd name="T2" fmla="*/ 345 w 1045"/>
              <a:gd name="T3" fmla="*/ 0 h 111"/>
              <a:gd name="T4" fmla="*/ 667 w 1045"/>
              <a:gd name="T5" fmla="*/ 111 h 111"/>
              <a:gd name="T6" fmla="*/ 1045 w 1045"/>
              <a:gd name="T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5" h="111">
                <a:moveTo>
                  <a:pt x="0" y="111"/>
                </a:moveTo>
                <a:cubicBezTo>
                  <a:pt x="58" y="92"/>
                  <a:pt x="234" y="0"/>
                  <a:pt x="345" y="0"/>
                </a:cubicBezTo>
                <a:cubicBezTo>
                  <a:pt x="456" y="0"/>
                  <a:pt x="550" y="111"/>
                  <a:pt x="667" y="111"/>
                </a:cubicBezTo>
                <a:cubicBezTo>
                  <a:pt x="784" y="111"/>
                  <a:pt x="966" y="23"/>
                  <a:pt x="1045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>
            <a:off x="6694984" y="42672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>
            <a:off x="8371384" y="42672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7380784" y="4724400"/>
            <a:ext cx="304800" cy="762000"/>
          </a:xfrm>
          <a:prstGeom prst="upArrow">
            <a:avLst>
              <a:gd name="adj1" fmla="val 50000"/>
              <a:gd name="adj2" fmla="val 62500"/>
            </a:avLst>
          </a:prstGeom>
          <a:solidFill>
            <a:srgbClr val="3333FF">
              <a:alpha val="50000"/>
            </a:srgbClr>
          </a:solidFill>
          <a:ln w="9525">
            <a:solidFill>
              <a:srgbClr val="3333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AutoShape 24"/>
          <p:cNvSpPr>
            <a:spLocks noChangeArrowheads="1"/>
          </p:cNvSpPr>
          <p:nvPr/>
        </p:nvSpPr>
        <p:spPr bwMode="auto">
          <a:xfrm>
            <a:off x="2656384" y="2819400"/>
            <a:ext cx="304800" cy="2438400"/>
          </a:xfrm>
          <a:prstGeom prst="upArrow">
            <a:avLst>
              <a:gd name="adj1" fmla="val 50000"/>
              <a:gd name="adj2" fmla="val 200000"/>
            </a:avLst>
          </a:prstGeom>
          <a:solidFill>
            <a:srgbClr val="3333FF">
              <a:alpha val="50000"/>
            </a:srgbClr>
          </a:solidFill>
          <a:ln w="9525">
            <a:solidFill>
              <a:srgbClr val="3333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2884984" y="5105400"/>
            <a:ext cx="4572000" cy="152400"/>
          </a:xfrm>
          <a:prstGeom prst="rect">
            <a:avLst/>
          </a:prstGeom>
          <a:solidFill>
            <a:srgbClr val="3333FF">
              <a:alpha val="50000"/>
            </a:srgbClr>
          </a:solidFill>
          <a:ln w="9525">
            <a:solidFill>
              <a:srgbClr val="3333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AutoShape 26"/>
          <p:cNvSpPr>
            <a:spLocks noChangeArrowheads="1"/>
          </p:cNvSpPr>
          <p:nvPr/>
        </p:nvSpPr>
        <p:spPr bwMode="auto">
          <a:xfrm>
            <a:off x="4408984" y="12192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AutoShape 27"/>
          <p:cNvSpPr>
            <a:spLocks noChangeArrowheads="1"/>
          </p:cNvSpPr>
          <p:nvPr/>
        </p:nvSpPr>
        <p:spPr bwMode="auto">
          <a:xfrm>
            <a:off x="6999784" y="11430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4485184" y="1143000"/>
            <a:ext cx="2667000" cy="762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29"/>
          <p:cNvSpPr>
            <a:spLocks noChangeArrowheads="1"/>
          </p:cNvSpPr>
          <p:nvPr/>
        </p:nvSpPr>
        <p:spPr bwMode="auto">
          <a:xfrm>
            <a:off x="5704384" y="1219200"/>
            <a:ext cx="228600" cy="4419600"/>
          </a:xfrm>
          <a:prstGeom prst="downArrow">
            <a:avLst>
              <a:gd name="adj1" fmla="val 50000"/>
              <a:gd name="adj2" fmla="val 483333"/>
            </a:avLst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5856784" y="2057400"/>
            <a:ext cx="671513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eaLnBrk="1" hangingPunct="1"/>
            <a:r>
              <a:rPr lang="zh-CN" altLang="en-US" sz="3200" b="1">
                <a:solidFill>
                  <a:srgbClr val="FF0000"/>
                </a:solidFill>
              </a:rPr>
              <a:t>数据</a:t>
            </a:r>
            <a:endParaRPr lang="zh-CN" altLang="en-US" sz="2000" b="1">
              <a:solidFill>
                <a:srgbClr val="FF0000"/>
              </a:solidFill>
              <a:ea typeface="楷体_GB2312" charset="0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4104184" y="4495800"/>
            <a:ext cx="1003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 sz="3200" b="1">
                <a:solidFill>
                  <a:srgbClr val="3333FF"/>
                </a:solidFill>
              </a:rPr>
              <a:t>地址</a:t>
            </a:r>
            <a:endParaRPr lang="zh-CN" altLang="en-US" sz="2000" b="1">
              <a:solidFill>
                <a:srgbClr val="3333FF"/>
              </a:solidFill>
            </a:endParaRPr>
          </a:p>
        </p:txBody>
      </p:sp>
      <p:sp>
        <p:nvSpPr>
          <p:cNvPr id="36" name="Text Box 32"/>
          <p:cNvSpPr txBox="1">
            <a:spLocks noChangeArrowheads="1"/>
          </p:cNvSpPr>
          <p:nvPr/>
        </p:nvSpPr>
        <p:spPr bwMode="auto">
          <a:xfrm>
            <a:off x="1258590" y="1463674"/>
            <a:ext cx="611188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tx2"/>
                </a:solidFill>
              </a:rPr>
              <a:t>有效位</a:t>
            </a:r>
            <a:endParaRPr lang="zh-CN" altLang="en-US" sz="2000" b="1" dirty="0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8447584" y="1981200"/>
            <a:ext cx="671513" cy="173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eaLnBrk="1" hangingPunct="1"/>
            <a:r>
              <a:rPr lang="zh-CN" altLang="en-US" sz="3200" b="1">
                <a:solidFill>
                  <a:schemeClr val="tx2"/>
                </a:solidFill>
              </a:rPr>
              <a:t>主存储器</a:t>
            </a:r>
            <a:endParaRPr lang="zh-CN" altLang="en-US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38" name="Text Box 34"/>
          <p:cNvSpPr txBox="1">
            <a:spLocks noChangeArrowheads="1"/>
          </p:cNvSpPr>
          <p:nvPr/>
        </p:nvSpPr>
        <p:spPr bwMode="auto">
          <a:xfrm>
            <a:off x="3265984" y="2895600"/>
            <a:ext cx="16525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zh-CN" sz="3200" b="1"/>
              <a:t>CACHE</a:t>
            </a:r>
            <a:endParaRPr lang="en-US" altLang="zh-CN"/>
          </a:p>
        </p:txBody>
      </p:sp>
      <p:sp>
        <p:nvSpPr>
          <p:cNvPr id="39" name="Text Box 35"/>
          <p:cNvSpPr txBox="1">
            <a:spLocks noChangeArrowheads="1"/>
          </p:cNvSpPr>
          <p:nvPr/>
        </p:nvSpPr>
        <p:spPr bwMode="auto">
          <a:xfrm>
            <a:off x="1970584" y="2895600"/>
            <a:ext cx="671513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chemeClr val="accent1"/>
                </a:solidFill>
                <a:ea typeface="楷体_GB2312" charset="0"/>
              </a:rPr>
              <a:t>比较</a:t>
            </a:r>
            <a:endParaRPr lang="zh-CN" altLang="en-US" sz="2000" b="1">
              <a:solidFill>
                <a:schemeClr val="accent1"/>
              </a:solidFill>
              <a:ea typeface="楷体_GB2312" charset="0"/>
            </a:endParaRPr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7761784" y="4648200"/>
            <a:ext cx="1003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0099FF"/>
                </a:solidFill>
                <a:ea typeface="楷体_GB2312" charset="0"/>
              </a:rPr>
              <a:t>译码</a:t>
            </a:r>
            <a:endParaRPr lang="zh-CN" altLang="en-US" sz="3200" b="1">
              <a:solidFill>
                <a:schemeClr val="accent1"/>
              </a:solidFill>
              <a:ea typeface="楷体_GB2312" charset="0"/>
            </a:endParaRP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 flipH="1">
            <a:off x="4408984" y="1676400"/>
            <a:ext cx="2590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 flipH="1" flipV="1">
            <a:off x="4408984" y="2362200"/>
            <a:ext cx="28956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 flipH="1" flipV="1">
            <a:off x="4485184" y="1752600"/>
            <a:ext cx="274320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 flipH="1" flipV="1">
            <a:off x="4713784" y="2667000"/>
            <a:ext cx="25146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442072" y="1919288"/>
            <a:ext cx="80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 b="1"/>
              <a:t>标志</a:t>
            </a: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3646984" y="2209800"/>
            <a:ext cx="80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 b="1"/>
              <a:t>数据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656384" y="5715000"/>
            <a:ext cx="838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Text Box 44"/>
          <p:cNvSpPr txBox="1">
            <a:spLocks noChangeArrowheads="1"/>
          </p:cNvSpPr>
          <p:nvPr/>
        </p:nvSpPr>
        <p:spPr bwMode="auto">
          <a:xfrm>
            <a:off x="1284784" y="6396038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块号</a:t>
            </a:r>
          </a:p>
        </p:txBody>
      </p:sp>
      <p:sp>
        <p:nvSpPr>
          <p:cNvPr id="49" name="Text Box 45"/>
          <p:cNvSpPr txBox="1">
            <a:spLocks noChangeArrowheads="1"/>
          </p:cNvSpPr>
          <p:nvPr/>
        </p:nvSpPr>
        <p:spPr bwMode="auto">
          <a:xfrm>
            <a:off x="2503984" y="6396038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块内地址</a:t>
            </a:r>
          </a:p>
        </p:txBody>
      </p:sp>
      <p:sp>
        <p:nvSpPr>
          <p:cNvPr id="50" name="Text Box 46"/>
          <p:cNvSpPr txBox="1">
            <a:spLocks noChangeArrowheads="1"/>
          </p:cNvSpPr>
          <p:nvPr/>
        </p:nvSpPr>
        <p:spPr bwMode="auto">
          <a:xfrm>
            <a:off x="827584" y="5024438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主存地址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1360984" y="5715000"/>
            <a:ext cx="1295400" cy="533400"/>
          </a:xfrm>
          <a:prstGeom prst="rect">
            <a:avLst/>
          </a:prstGeom>
          <a:solidFill>
            <a:srgbClr val="99CC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889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  <p:bldP spid="8" grpId="0" animBg="1" autoUpdateAnimBg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build="p" autoUpdateAnimBg="0"/>
      <p:bldP spid="35" grpId="0" build="p" autoUpdateAnimBg="0"/>
      <p:bldP spid="36" grpId="0" build="p" autoUpdateAnimBg="0"/>
      <p:bldP spid="37" grpId="0" build="p" autoUpdateAnimBg="0"/>
      <p:bldP spid="38" grpId="0" build="p" autoUpdateAnimBg="0"/>
      <p:bldP spid="39" grpId="0" build="p" autoUpdateAnimBg="0"/>
      <p:bldP spid="40" grpId="0" build="p" autoUpdateAnimBg="0"/>
      <p:bldP spid="41" grpId="0" animBg="1"/>
      <p:bldP spid="42" grpId="0" animBg="1"/>
      <p:bldP spid="43" grpId="0" animBg="1"/>
      <p:bldP spid="44" grpId="0" animBg="1"/>
      <p:bldP spid="45" grpId="0" build="p" autoUpdateAnimBg="0"/>
      <p:bldP spid="46" grpId="0" build="p" autoUpdateAnimBg="0"/>
      <p:bldP spid="47" grpId="0" animBg="1"/>
      <p:bldP spid="48" grpId="0" autoUpdateAnimBg="0"/>
      <p:bldP spid="49" grpId="0" autoUpdateAnimBg="0"/>
      <p:bldP spid="50" grpId="0" autoUpdateAnimBg="0"/>
      <p:bldP spid="51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全相连映射硬件实现举例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24</a:t>
            </a:fld>
            <a:endParaRPr lang="zh-CN" altLang="en-US">
              <a:solidFill>
                <a:srgbClr val="1F497D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893571"/>
              </p:ext>
            </p:extLst>
          </p:nvPr>
        </p:nvGraphicFramePr>
        <p:xfrm>
          <a:off x="863600" y="1171435"/>
          <a:ext cx="7416800" cy="450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Visio" r:id="rId3" imgW="7055048" imgH="4268033" progId="Visio.Drawing.6">
                  <p:embed/>
                </p:oleObj>
              </mc:Choice>
              <mc:Fallback>
                <p:oleObj name="Visio" r:id="rId3" imgW="7055048" imgH="426803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1171435"/>
                        <a:ext cx="7416800" cy="4500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026708" y="5589240"/>
            <a:ext cx="62469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STKaiti" charset="-122"/>
              </a:rPr>
              <a:t>主</a:t>
            </a:r>
            <a:r>
              <a:rPr lang="zh-CN" altLang="en-US" dirty="0">
                <a:latin typeface="STKaiti" charset="-122"/>
              </a:rPr>
              <a:t>存：</a:t>
            </a:r>
            <a:r>
              <a:rPr lang="en-US" altLang="zh-CN" dirty="0">
                <a:latin typeface="Times New Roman" charset="0"/>
              </a:rPr>
              <a:t>4GB</a:t>
            </a:r>
            <a:r>
              <a:rPr lang="zh-CN" altLang="en-US" dirty="0">
                <a:latin typeface="STKaiti" charset="-122"/>
              </a:rPr>
              <a:t>，</a:t>
            </a:r>
            <a:r>
              <a:rPr lang="en-US" altLang="zh-CN" dirty="0">
                <a:latin typeface="Times New Roman" charset="0"/>
              </a:rPr>
              <a:t>Cache</a:t>
            </a:r>
            <a:r>
              <a:rPr lang="zh-CN" altLang="en-US" dirty="0">
                <a:latin typeface="STKaiti" charset="-122"/>
              </a:rPr>
              <a:t>：</a:t>
            </a:r>
            <a:r>
              <a:rPr lang="en-US" altLang="zh-CN" dirty="0">
                <a:latin typeface="Times New Roman" charset="0"/>
              </a:rPr>
              <a:t>4KB</a:t>
            </a:r>
            <a:r>
              <a:rPr lang="zh-CN" altLang="en-US" dirty="0">
                <a:latin typeface="STKaiti" charset="-122"/>
              </a:rPr>
              <a:t>，块大小：</a:t>
            </a:r>
            <a:r>
              <a:rPr lang="en-US" altLang="zh-CN" dirty="0">
                <a:latin typeface="Times New Roman" charset="0"/>
              </a:rPr>
              <a:t>4B</a:t>
            </a:r>
            <a:r>
              <a:rPr lang="zh-CN" altLang="en-US" dirty="0">
                <a:latin typeface="STKaiti" charset="-122"/>
              </a:rPr>
              <a:t>，全相联</a:t>
            </a:r>
          </a:p>
          <a:p>
            <a:r>
              <a:rPr lang="zh-CN" altLang="en-US" dirty="0">
                <a:latin typeface="STKaiti" charset="-122"/>
              </a:rPr>
              <a:t>标记位数？</a:t>
            </a:r>
            <a:endParaRPr lang="zh-CN" altLang="en-US" dirty="0">
              <a:effectLst/>
              <a:latin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6650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全相联方式的地址映射关系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524000"/>
            <a:ext cx="1676400" cy="7620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lang="zh-CN" altLang="en-US" sz="3200" dirty="0"/>
              <a:t>特点</a:t>
            </a:r>
            <a:endParaRPr lang="zh-CN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0" y="2590800"/>
            <a:ext cx="5791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800"/>
              <a:t>1. </a:t>
            </a:r>
            <a:r>
              <a:rPr lang="zh-CN" altLang="en-US" sz="2800"/>
              <a:t>主存的字块可以和</a:t>
            </a:r>
            <a:r>
              <a:rPr lang="en-US" altLang="zh-CN" sz="2800"/>
              <a:t>Cache</a:t>
            </a:r>
            <a:r>
              <a:rPr lang="zh-CN" altLang="en-US" sz="2800"/>
              <a:t>的任何字块对应，利用率高，方式灵活。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676400" y="3657600"/>
            <a:ext cx="5715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800"/>
              <a:t>2. </a:t>
            </a:r>
            <a:r>
              <a:rPr lang="zh-CN" altLang="en-US" sz="2800"/>
              <a:t>标志位较长，比较电路的成本太高。如果主存空间有</a:t>
            </a:r>
            <a:r>
              <a:rPr lang="en-US" altLang="zh-CN" sz="2800"/>
              <a:t>2</a:t>
            </a:r>
            <a:r>
              <a:rPr lang="en-US" altLang="zh-CN" sz="2800" baseline="30000"/>
              <a:t>m</a:t>
            </a:r>
            <a:r>
              <a:rPr lang="zh-CN" altLang="en-US" sz="2800"/>
              <a:t>块，则标志位要有</a:t>
            </a:r>
            <a:r>
              <a:rPr lang="en-US" altLang="zh-CN" sz="2800"/>
              <a:t>m</a:t>
            </a:r>
            <a:r>
              <a:rPr lang="zh-CN" altLang="en-US" sz="2800"/>
              <a:t>位。</a:t>
            </a:r>
            <a:r>
              <a:rPr lang="zh-CN" altLang="en-US" sz="2800">
                <a:solidFill>
                  <a:srgbClr val="FF0000"/>
                </a:solidFill>
              </a:rPr>
              <a:t>同时，如果</a:t>
            </a:r>
            <a:r>
              <a:rPr lang="en-US" altLang="zh-CN" sz="2800">
                <a:solidFill>
                  <a:srgbClr val="FF0000"/>
                </a:solidFill>
              </a:rPr>
              <a:t>Cache</a:t>
            </a:r>
            <a:r>
              <a:rPr lang="zh-CN" altLang="en-US" sz="2800">
                <a:solidFill>
                  <a:srgbClr val="FF0000"/>
                </a:solidFill>
              </a:rPr>
              <a:t>有</a:t>
            </a:r>
            <a:r>
              <a:rPr lang="en-US" altLang="zh-CN" sz="2800">
                <a:solidFill>
                  <a:srgbClr val="FF0000"/>
                </a:solidFill>
              </a:rPr>
              <a:t>n</a:t>
            </a:r>
            <a:r>
              <a:rPr lang="zh-CN" altLang="en-US" sz="2800">
                <a:solidFill>
                  <a:srgbClr val="FF0000"/>
                </a:solidFill>
              </a:rPr>
              <a:t>块，则需要有</a:t>
            </a:r>
            <a:r>
              <a:rPr lang="en-US" altLang="zh-CN" sz="2800">
                <a:solidFill>
                  <a:srgbClr val="FF0000"/>
                </a:solidFill>
              </a:rPr>
              <a:t>n</a:t>
            </a:r>
            <a:r>
              <a:rPr lang="zh-CN" altLang="en-US" sz="2800">
                <a:solidFill>
                  <a:srgbClr val="FF0000"/>
                </a:solidFill>
              </a:rPr>
              <a:t>个比较电路。</a:t>
            </a:r>
            <a:endParaRPr lang="zh-CN" alt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33600" y="5715000"/>
            <a:ext cx="4038600" cy="9144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lang="zh-CN" altLang="en-US" sz="2800"/>
              <a:t>使用成本太高</a:t>
            </a:r>
          </a:p>
        </p:txBody>
      </p:sp>
    </p:spTree>
    <p:extLst>
      <p:ext uri="{BB962C8B-B14F-4D97-AF65-F5344CB8AC3E}">
        <p14:creationId xmlns:p14="http://schemas.microsoft.com/office/powerpoint/2010/main" val="255795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直接映射方式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288976" y="1318592"/>
            <a:ext cx="7772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184576" y="5585792"/>
            <a:ext cx="4114800" cy="10668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3200" b="1">
                <a:solidFill>
                  <a:schemeClr val="tx2"/>
                </a:solidFill>
                <a:ea typeface="楷体_GB2312" charset="0"/>
              </a:rPr>
              <a:t>C P U</a:t>
            </a:r>
            <a:endParaRPr lang="en-US" altLang="zh-CN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22976" y="1623392"/>
            <a:ext cx="1676400" cy="27432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50976" y="1623392"/>
            <a:ext cx="3124200" cy="12192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2050976" y="2232992"/>
            <a:ext cx="3124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2050976" y="2537792"/>
            <a:ext cx="3124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2050976" y="1928192"/>
            <a:ext cx="3124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3498776" y="1623392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2431976" y="1623392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6622976" y="1928192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6622976" y="2232992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6622976" y="2537792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6622976" y="2842592"/>
            <a:ext cx="167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6622976" y="3223592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6622976" y="3528392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6622976" y="3833192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6622976" y="4137992"/>
            <a:ext cx="167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6622976" y="4671392"/>
            <a:ext cx="1658938" cy="176213"/>
          </a:xfrm>
          <a:custGeom>
            <a:avLst/>
            <a:gdLst>
              <a:gd name="T0" fmla="*/ 0 w 1045"/>
              <a:gd name="T1" fmla="*/ 111 h 111"/>
              <a:gd name="T2" fmla="*/ 345 w 1045"/>
              <a:gd name="T3" fmla="*/ 0 h 111"/>
              <a:gd name="T4" fmla="*/ 667 w 1045"/>
              <a:gd name="T5" fmla="*/ 111 h 111"/>
              <a:gd name="T6" fmla="*/ 1045 w 1045"/>
              <a:gd name="T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5" h="111">
                <a:moveTo>
                  <a:pt x="0" y="111"/>
                </a:moveTo>
                <a:cubicBezTo>
                  <a:pt x="58" y="92"/>
                  <a:pt x="234" y="0"/>
                  <a:pt x="345" y="0"/>
                </a:cubicBezTo>
                <a:cubicBezTo>
                  <a:pt x="456" y="0"/>
                  <a:pt x="550" y="111"/>
                  <a:pt x="667" y="111"/>
                </a:cubicBezTo>
                <a:cubicBezTo>
                  <a:pt x="784" y="111"/>
                  <a:pt x="966" y="23"/>
                  <a:pt x="1045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>
            <a:off x="6622976" y="4366592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>
            <a:off x="8299376" y="4366592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7308776" y="4823792"/>
            <a:ext cx="304800" cy="762000"/>
          </a:xfrm>
          <a:prstGeom prst="upArrow">
            <a:avLst>
              <a:gd name="adj1" fmla="val 50000"/>
              <a:gd name="adj2" fmla="val 62500"/>
            </a:avLst>
          </a:prstGeom>
          <a:solidFill>
            <a:srgbClr val="3333FF">
              <a:alpha val="50000"/>
            </a:srgbClr>
          </a:solidFill>
          <a:ln w="9525">
            <a:solidFill>
              <a:srgbClr val="3333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AutoShape 24"/>
          <p:cNvSpPr>
            <a:spLocks noChangeArrowheads="1"/>
          </p:cNvSpPr>
          <p:nvPr/>
        </p:nvSpPr>
        <p:spPr bwMode="auto">
          <a:xfrm>
            <a:off x="2584376" y="2842592"/>
            <a:ext cx="304800" cy="2514600"/>
          </a:xfrm>
          <a:prstGeom prst="upArrow">
            <a:avLst>
              <a:gd name="adj1" fmla="val 50000"/>
              <a:gd name="adj2" fmla="val 206250"/>
            </a:avLst>
          </a:prstGeom>
          <a:solidFill>
            <a:srgbClr val="3333FF">
              <a:alpha val="50000"/>
            </a:srgbClr>
          </a:solidFill>
          <a:ln w="9525">
            <a:solidFill>
              <a:srgbClr val="3333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2812976" y="5204792"/>
            <a:ext cx="4572000" cy="152400"/>
          </a:xfrm>
          <a:prstGeom prst="rect">
            <a:avLst/>
          </a:prstGeom>
          <a:solidFill>
            <a:srgbClr val="3333FF">
              <a:alpha val="50000"/>
            </a:srgbClr>
          </a:solidFill>
          <a:ln w="9525">
            <a:solidFill>
              <a:srgbClr val="3333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AutoShape 26"/>
          <p:cNvSpPr>
            <a:spLocks noChangeArrowheads="1"/>
          </p:cNvSpPr>
          <p:nvPr/>
        </p:nvSpPr>
        <p:spPr bwMode="auto">
          <a:xfrm rot="10718842">
            <a:off x="4336976" y="1318592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AutoShape 27"/>
          <p:cNvSpPr>
            <a:spLocks noChangeArrowheads="1"/>
          </p:cNvSpPr>
          <p:nvPr/>
        </p:nvSpPr>
        <p:spPr bwMode="auto">
          <a:xfrm rot="10746141">
            <a:off x="7003976" y="1242392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4413176" y="1242392"/>
            <a:ext cx="2667000" cy="762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29"/>
          <p:cNvSpPr>
            <a:spLocks noChangeArrowheads="1"/>
          </p:cNvSpPr>
          <p:nvPr/>
        </p:nvSpPr>
        <p:spPr bwMode="auto">
          <a:xfrm>
            <a:off x="5632376" y="1318592"/>
            <a:ext cx="228600" cy="4343400"/>
          </a:xfrm>
          <a:prstGeom prst="downArrow">
            <a:avLst>
              <a:gd name="adj1" fmla="val 50000"/>
              <a:gd name="adj2" fmla="val 475000"/>
            </a:avLst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5784776" y="2156792"/>
            <a:ext cx="671513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eaLnBrk="1" hangingPunct="1"/>
            <a:r>
              <a:rPr lang="zh-CN" altLang="en-US" sz="3200" b="1">
                <a:solidFill>
                  <a:srgbClr val="FF0000"/>
                </a:solidFill>
              </a:rPr>
              <a:t>数据</a:t>
            </a:r>
            <a:endParaRPr lang="zh-CN" altLang="en-US" sz="2000" b="1">
              <a:solidFill>
                <a:srgbClr val="FF0000"/>
              </a:solidFill>
              <a:ea typeface="楷体_GB2312" charset="0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3117776" y="4671392"/>
            <a:ext cx="1003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 sz="3200" b="1">
                <a:solidFill>
                  <a:srgbClr val="3333FF"/>
                </a:solidFill>
              </a:rPr>
              <a:t>地址</a:t>
            </a:r>
            <a:endParaRPr lang="zh-CN" altLang="en-US" sz="2000" b="1">
              <a:solidFill>
                <a:srgbClr val="3333FF"/>
              </a:solidFill>
            </a:endParaRPr>
          </a:p>
        </p:txBody>
      </p:sp>
      <p:sp>
        <p:nvSpPr>
          <p:cNvPr id="36" name="Text Box 32"/>
          <p:cNvSpPr txBox="1">
            <a:spLocks noChangeArrowheads="1"/>
          </p:cNvSpPr>
          <p:nvPr/>
        </p:nvSpPr>
        <p:spPr bwMode="auto">
          <a:xfrm>
            <a:off x="1347376" y="1557227"/>
            <a:ext cx="611187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eaLnBrk="1" hangingPunct="1"/>
            <a:r>
              <a:rPr lang="zh-CN" altLang="en-US" sz="2800" b="1">
                <a:solidFill>
                  <a:schemeClr val="tx2"/>
                </a:solidFill>
              </a:rPr>
              <a:t>有效位</a:t>
            </a:r>
            <a:endParaRPr lang="zh-CN" altLang="en-US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8375576" y="2080592"/>
            <a:ext cx="671513" cy="173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eaLnBrk="1" hangingPunct="1"/>
            <a:r>
              <a:rPr lang="zh-CN" altLang="en-US" sz="3200" b="1">
                <a:solidFill>
                  <a:schemeClr val="tx2"/>
                </a:solidFill>
              </a:rPr>
              <a:t>主存储器</a:t>
            </a:r>
            <a:endParaRPr lang="zh-CN" altLang="en-US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38" name="Text Box 34"/>
          <p:cNvSpPr txBox="1">
            <a:spLocks noChangeArrowheads="1"/>
          </p:cNvSpPr>
          <p:nvPr/>
        </p:nvSpPr>
        <p:spPr bwMode="auto">
          <a:xfrm>
            <a:off x="2508176" y="1089992"/>
            <a:ext cx="16525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zh-CN" sz="3200" b="1"/>
              <a:t>CACHE</a:t>
            </a:r>
            <a:endParaRPr lang="en-US" altLang="zh-CN"/>
          </a:p>
        </p:txBody>
      </p:sp>
      <p:sp>
        <p:nvSpPr>
          <p:cNvPr id="39" name="Text Box 35"/>
          <p:cNvSpPr txBox="1">
            <a:spLocks noChangeArrowheads="1"/>
          </p:cNvSpPr>
          <p:nvPr/>
        </p:nvSpPr>
        <p:spPr bwMode="auto">
          <a:xfrm>
            <a:off x="1898576" y="2994992"/>
            <a:ext cx="671513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ea typeface="楷体_GB2312" charset="0"/>
              </a:rPr>
              <a:t>比较</a:t>
            </a:r>
            <a:endParaRPr lang="zh-CN" altLang="en-US" sz="2000" b="1">
              <a:solidFill>
                <a:schemeClr val="accent1"/>
              </a:solidFill>
              <a:ea typeface="楷体_GB2312" charset="0"/>
            </a:endParaRPr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7689776" y="4747592"/>
            <a:ext cx="1003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ea typeface="楷体_GB2312" charset="0"/>
              </a:rPr>
              <a:t>译码</a:t>
            </a:r>
            <a:endParaRPr lang="zh-CN" altLang="en-US" sz="3200" b="1">
              <a:solidFill>
                <a:schemeClr val="accent1"/>
              </a:solidFill>
              <a:ea typeface="楷体_GB2312" charset="0"/>
            </a:endParaRPr>
          </a:p>
        </p:txBody>
      </p:sp>
      <p:sp>
        <p:nvSpPr>
          <p:cNvPr id="41" name="AutoShape 37"/>
          <p:cNvSpPr>
            <a:spLocks noChangeArrowheads="1"/>
          </p:cNvSpPr>
          <p:nvPr/>
        </p:nvSpPr>
        <p:spPr bwMode="auto">
          <a:xfrm>
            <a:off x="4413176" y="2842592"/>
            <a:ext cx="228600" cy="2362200"/>
          </a:xfrm>
          <a:prstGeom prst="upArrow">
            <a:avLst>
              <a:gd name="adj1" fmla="val 50000"/>
              <a:gd name="adj2" fmla="val 258333"/>
            </a:avLst>
          </a:prstGeom>
          <a:solidFill>
            <a:schemeClr val="accent2">
              <a:alpha val="50000"/>
            </a:schemeClr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3741664" y="2994992"/>
            <a:ext cx="671512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ea typeface="楷体_GB2312" charset="0"/>
              </a:rPr>
              <a:t>译码</a:t>
            </a:r>
            <a:endParaRPr lang="zh-CN" altLang="en-US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 flipH="1">
            <a:off x="4870376" y="1775792"/>
            <a:ext cx="2286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 flipH="1" flipV="1">
            <a:off x="4413176" y="1775792"/>
            <a:ext cx="27432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 flipH="1" flipV="1">
            <a:off x="3879776" y="1775792"/>
            <a:ext cx="3429000" cy="2514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 flipH="1">
            <a:off x="4489376" y="2080592"/>
            <a:ext cx="2819400" cy="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 flipH="1" flipV="1">
            <a:off x="3803576" y="2080592"/>
            <a:ext cx="3581400" cy="129540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4644951" y="3576017"/>
            <a:ext cx="485775" cy="15525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 b="1"/>
              <a:t>块</a:t>
            </a:r>
          </a:p>
          <a:p>
            <a:pPr eaLnBrk="1" hangingPunct="1"/>
            <a:r>
              <a:rPr lang="zh-CN" altLang="en-US" b="1"/>
              <a:t>内</a:t>
            </a:r>
          </a:p>
          <a:p>
            <a:pPr eaLnBrk="1" hangingPunct="1"/>
            <a:r>
              <a:rPr lang="zh-CN" altLang="en-US" b="1"/>
              <a:t>地</a:t>
            </a:r>
          </a:p>
          <a:p>
            <a:pPr eaLnBrk="1" hangingPunct="1"/>
            <a:r>
              <a:rPr lang="zh-CN" altLang="en-US" b="1"/>
              <a:t>址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2906639" y="3834780"/>
            <a:ext cx="485775" cy="822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 b="1"/>
              <a:t>块</a:t>
            </a:r>
          </a:p>
          <a:p>
            <a:pPr eaLnBrk="1" hangingPunct="1"/>
            <a:r>
              <a:rPr lang="zh-CN" altLang="en-US" b="1"/>
              <a:t>号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2598664" y="2018680"/>
            <a:ext cx="80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 b="1"/>
              <a:t>标志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3589264" y="2323480"/>
            <a:ext cx="80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 b="1"/>
              <a:t>数据</a:t>
            </a: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1669976" y="5814392"/>
            <a:ext cx="2133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49"/>
          <p:cNvSpPr>
            <a:spLocks noChangeShapeType="1"/>
          </p:cNvSpPr>
          <p:nvPr/>
        </p:nvSpPr>
        <p:spPr bwMode="auto">
          <a:xfrm>
            <a:off x="2508176" y="581439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1212776" y="6500192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块号</a:t>
            </a:r>
          </a:p>
        </p:txBody>
      </p:sp>
      <p:sp>
        <p:nvSpPr>
          <p:cNvPr id="55" name="Text Box 51"/>
          <p:cNvSpPr txBox="1">
            <a:spLocks noChangeArrowheads="1"/>
          </p:cNvSpPr>
          <p:nvPr/>
        </p:nvSpPr>
        <p:spPr bwMode="auto">
          <a:xfrm>
            <a:off x="2431976" y="6500192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块内地址</a:t>
            </a:r>
          </a:p>
        </p:txBody>
      </p:sp>
      <p:sp>
        <p:nvSpPr>
          <p:cNvPr id="56" name="Text Box 52"/>
          <p:cNvSpPr txBox="1">
            <a:spLocks noChangeArrowheads="1"/>
          </p:cNvSpPr>
          <p:nvPr/>
        </p:nvSpPr>
        <p:spPr bwMode="auto">
          <a:xfrm>
            <a:off x="755576" y="5128592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主存地址</a:t>
            </a:r>
          </a:p>
        </p:txBody>
      </p:sp>
      <p:sp>
        <p:nvSpPr>
          <p:cNvPr id="57" name="Rectangle 54"/>
          <p:cNvSpPr>
            <a:spLocks noChangeArrowheads="1"/>
          </p:cNvSpPr>
          <p:nvPr/>
        </p:nvSpPr>
        <p:spPr bwMode="auto">
          <a:xfrm>
            <a:off x="755576" y="5814392"/>
            <a:ext cx="914400" cy="533400"/>
          </a:xfrm>
          <a:prstGeom prst="rect">
            <a:avLst/>
          </a:prstGeom>
          <a:solidFill>
            <a:srgbClr val="99CC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722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  <p:bldP spid="8" grpId="0" animBg="1" autoUpdateAnimBg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build="p" autoUpdateAnimBg="0"/>
      <p:bldP spid="35" grpId="0" build="p" autoUpdateAnimBg="0"/>
      <p:bldP spid="36" grpId="0" build="p" autoUpdateAnimBg="0"/>
      <p:bldP spid="37" grpId="0" build="p" autoUpdateAnimBg="0"/>
      <p:bldP spid="38" grpId="0" build="p" autoUpdateAnimBg="0"/>
      <p:bldP spid="39" grpId="0" build="p" autoUpdateAnimBg="0"/>
      <p:bldP spid="40" grpId="0" build="p" autoUpdateAnimBg="0"/>
      <p:bldP spid="41" grpId="0" animBg="1"/>
      <p:bldP spid="42" grpId="0" build="p" autoUpdateAnimBg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 autoUpdateAnimBg="0"/>
      <p:bldP spid="49" grpId="0" animBg="1" autoUpdateAnimBg="0"/>
      <p:bldP spid="50" grpId="0" build="p" autoUpdateAnimBg="0"/>
      <p:bldP spid="51" grpId="0" build="p" autoUpdateAnimBg="0"/>
      <p:bldP spid="52" grpId="0" animBg="1"/>
      <p:bldP spid="53" grpId="0" animBg="1"/>
      <p:bldP spid="54" grpId="0" autoUpdateAnimBg="0"/>
      <p:bldP spid="55" grpId="0" autoUpdateAnimBg="0"/>
      <p:bldP spid="56" grpId="0" autoUpdateAnimBg="0"/>
      <p:bldP spid="57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直接映射 </a:t>
            </a:r>
            <a:r>
              <a:rPr lang="en-US" altLang="zh-CN" dirty="0"/>
              <a:t>Cache:</a:t>
            </a:r>
            <a:r>
              <a:rPr lang="zh-CN" altLang="en-US" dirty="0"/>
              <a:t>硬件实现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104" y="1825625"/>
            <a:ext cx="3007246" cy="4351338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主存：</a:t>
            </a:r>
            <a:r>
              <a:rPr lang="en-US" altLang="zh-CN" sz="3600" dirty="0"/>
              <a:t>4GB </a:t>
            </a:r>
          </a:p>
          <a:p>
            <a:r>
              <a:rPr lang="en-US" altLang="zh-CN" sz="3600" dirty="0"/>
              <a:t>Cache</a:t>
            </a:r>
            <a:r>
              <a:rPr lang="zh-CN" altLang="en-US" sz="3600" dirty="0"/>
              <a:t>：</a:t>
            </a:r>
            <a:r>
              <a:rPr lang="en-US" altLang="zh-CN" sz="3600" dirty="0"/>
              <a:t>4KB </a:t>
            </a:r>
          </a:p>
          <a:p>
            <a:r>
              <a:rPr lang="zh-CN" altLang="en-US" sz="3600" dirty="0"/>
              <a:t>块大小：</a:t>
            </a:r>
            <a:r>
              <a:rPr lang="en-US" altLang="zh-CN" sz="3600" dirty="0"/>
              <a:t>4B </a:t>
            </a:r>
            <a:endParaRPr lang="zh-CN" altLang="en-US" sz="3600" dirty="0"/>
          </a:p>
          <a:p>
            <a:r>
              <a:rPr lang="zh-CN" altLang="en-US" sz="3600" dirty="0"/>
              <a:t>直接映射</a:t>
            </a:r>
          </a:p>
          <a:p>
            <a:r>
              <a:rPr lang="zh-CN" altLang="en-US" sz="3600" dirty="0"/>
              <a:t>标记位数？ </a:t>
            </a:r>
          </a:p>
          <a:p>
            <a:r>
              <a:rPr lang="zh-CN" altLang="en-US" sz="3600" dirty="0"/>
              <a:t>索引位数</a:t>
            </a:r>
            <a:r>
              <a:rPr lang="en-US" altLang="zh-CN" sz="3600" dirty="0"/>
              <a:t>?</a:t>
            </a:r>
            <a:endParaRPr lang="zh-CN" altLang="en-US" sz="36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10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9" y="1554286"/>
            <a:ext cx="4387173" cy="47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9867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AD2F-D1EB-BB46-B52A-7F89A1BF6873}" type="slidenum">
              <a:rPr lang="en-US" altLang="zh-CN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838200"/>
          </a:xfrm>
        </p:spPr>
        <p:txBody>
          <a:bodyPr/>
          <a:lstStyle/>
          <a:p>
            <a:r>
              <a:rPr lang="en-US" altLang="zh-CN"/>
              <a:t>Cache </a:t>
            </a:r>
            <a:r>
              <a:rPr lang="zh-CN" altLang="en-US"/>
              <a:t>举例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3429000" cy="5638800"/>
          </a:xfrm>
        </p:spPr>
        <p:txBody>
          <a:bodyPr/>
          <a:lstStyle/>
          <a:p>
            <a:r>
              <a:rPr lang="en-US" altLang="zh-CN"/>
              <a:t>8 </a:t>
            </a:r>
            <a:r>
              <a:rPr lang="zh-CN" altLang="en-US"/>
              <a:t>块 </a:t>
            </a:r>
            <a:r>
              <a:rPr lang="en-US" altLang="zh-CN"/>
              <a:t>cache</a:t>
            </a:r>
          </a:p>
          <a:p>
            <a:r>
              <a:rPr lang="zh-CN" altLang="en-US"/>
              <a:t>每块</a:t>
            </a:r>
            <a:r>
              <a:rPr lang="en-US" altLang="zh-CN"/>
              <a:t>16 </a:t>
            </a:r>
            <a:r>
              <a:rPr lang="zh-CN" altLang="en-US"/>
              <a:t>字节</a:t>
            </a:r>
          </a:p>
          <a:p>
            <a:r>
              <a:rPr lang="zh-CN" altLang="en-US"/>
              <a:t>“直接映射”</a:t>
            </a:r>
            <a:r>
              <a:rPr lang="en-US" altLang="zh-CN"/>
              <a:t>: </a:t>
            </a:r>
            <a:r>
              <a:rPr lang="zh-CN" altLang="en-US"/>
              <a:t>内存中的每个单元在</a:t>
            </a:r>
            <a:r>
              <a:rPr lang="en-US" altLang="zh-CN"/>
              <a:t>Cache</a:t>
            </a:r>
            <a:r>
              <a:rPr lang="zh-CN" altLang="en-US"/>
              <a:t>中只会有一个唯一的位置和它对应。  </a:t>
            </a:r>
          </a:p>
        </p:txBody>
      </p:sp>
      <p:grpSp>
        <p:nvGrpSpPr>
          <p:cNvPr id="162820" name="Group 4"/>
          <p:cNvGrpSpPr>
            <a:grpSpLocks/>
          </p:cNvGrpSpPr>
          <p:nvPr/>
        </p:nvGrpSpPr>
        <p:grpSpPr bwMode="auto">
          <a:xfrm>
            <a:off x="3810000" y="1600200"/>
            <a:ext cx="2743200" cy="4267200"/>
            <a:chOff x="2976" y="1008"/>
            <a:chExt cx="1728" cy="2688"/>
          </a:xfrm>
        </p:grpSpPr>
        <p:sp>
          <p:nvSpPr>
            <p:cNvPr id="162821" name="Rectangle 5"/>
            <p:cNvSpPr>
              <a:spLocks noChangeArrowheads="1"/>
            </p:cNvSpPr>
            <p:nvPr/>
          </p:nvSpPr>
          <p:spPr bwMode="auto">
            <a:xfrm>
              <a:off x="2976" y="1008"/>
              <a:ext cx="1728" cy="268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2822" name="Line 6"/>
            <p:cNvSpPr>
              <a:spLocks noChangeShapeType="1"/>
            </p:cNvSpPr>
            <p:nvPr/>
          </p:nvSpPr>
          <p:spPr bwMode="auto">
            <a:xfrm>
              <a:off x="2976" y="1570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2823" name="Line 7"/>
            <p:cNvSpPr>
              <a:spLocks noChangeShapeType="1"/>
            </p:cNvSpPr>
            <p:nvPr/>
          </p:nvSpPr>
          <p:spPr bwMode="auto">
            <a:xfrm>
              <a:off x="2976" y="1892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2824" name="Line 8"/>
            <p:cNvSpPr>
              <a:spLocks noChangeShapeType="1"/>
            </p:cNvSpPr>
            <p:nvPr/>
          </p:nvSpPr>
          <p:spPr bwMode="auto">
            <a:xfrm>
              <a:off x="2976" y="2214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2825" name="Line 9"/>
            <p:cNvSpPr>
              <a:spLocks noChangeShapeType="1"/>
            </p:cNvSpPr>
            <p:nvPr/>
          </p:nvSpPr>
          <p:spPr bwMode="auto">
            <a:xfrm>
              <a:off x="2976" y="2537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2826" name="Line 10"/>
            <p:cNvSpPr>
              <a:spLocks noChangeShapeType="1"/>
            </p:cNvSpPr>
            <p:nvPr/>
          </p:nvSpPr>
          <p:spPr bwMode="auto">
            <a:xfrm>
              <a:off x="2976" y="2859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2827" name="Line 11"/>
            <p:cNvSpPr>
              <a:spLocks noChangeShapeType="1"/>
            </p:cNvSpPr>
            <p:nvPr/>
          </p:nvSpPr>
          <p:spPr bwMode="auto">
            <a:xfrm>
              <a:off x="2976" y="3181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2828" name="Line 12"/>
            <p:cNvSpPr>
              <a:spLocks noChangeShapeType="1"/>
            </p:cNvSpPr>
            <p:nvPr/>
          </p:nvSpPr>
          <p:spPr bwMode="auto">
            <a:xfrm>
              <a:off x="2976" y="1248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2829" name="Line 13"/>
            <p:cNvSpPr>
              <a:spLocks noChangeShapeType="1"/>
            </p:cNvSpPr>
            <p:nvPr/>
          </p:nvSpPr>
          <p:spPr bwMode="auto">
            <a:xfrm>
              <a:off x="2976" y="3504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62830" name="Group 14"/>
          <p:cNvGrpSpPr>
            <a:grpSpLocks/>
          </p:cNvGrpSpPr>
          <p:nvPr/>
        </p:nvGrpSpPr>
        <p:grpSpPr bwMode="auto">
          <a:xfrm>
            <a:off x="6705600" y="1524000"/>
            <a:ext cx="895350" cy="2936875"/>
            <a:chOff x="4752" y="960"/>
            <a:chExt cx="564" cy="1850"/>
          </a:xfrm>
        </p:grpSpPr>
        <p:sp>
          <p:nvSpPr>
            <p:cNvPr id="162831" name="Text Box 15"/>
            <p:cNvSpPr txBox="1">
              <a:spLocks noChangeArrowheads="1"/>
            </p:cNvSpPr>
            <p:nvPr/>
          </p:nvSpPr>
          <p:spPr bwMode="auto">
            <a:xfrm>
              <a:off x="4752" y="960"/>
              <a:ext cx="4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>
                  <a:solidFill>
                    <a:srgbClr val="000000"/>
                  </a:solidFill>
                </a:rPr>
                <a:t>0-15</a:t>
              </a:r>
            </a:p>
          </p:txBody>
        </p:sp>
        <p:sp>
          <p:nvSpPr>
            <p:cNvPr id="162832" name="Text Box 16"/>
            <p:cNvSpPr txBox="1">
              <a:spLocks noChangeArrowheads="1"/>
            </p:cNvSpPr>
            <p:nvPr/>
          </p:nvSpPr>
          <p:spPr bwMode="auto">
            <a:xfrm>
              <a:off x="4752" y="1584"/>
              <a:ext cx="5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>
                  <a:solidFill>
                    <a:srgbClr val="000000"/>
                  </a:solidFill>
                </a:rPr>
                <a:t>32-47</a:t>
              </a:r>
            </a:p>
          </p:txBody>
        </p:sp>
        <p:sp>
          <p:nvSpPr>
            <p:cNvPr id="162833" name="Text Box 17"/>
            <p:cNvSpPr txBox="1">
              <a:spLocks noChangeArrowheads="1"/>
            </p:cNvSpPr>
            <p:nvPr/>
          </p:nvSpPr>
          <p:spPr bwMode="auto">
            <a:xfrm>
              <a:off x="4752" y="1248"/>
              <a:ext cx="5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>
                  <a:solidFill>
                    <a:srgbClr val="000000"/>
                  </a:solidFill>
                </a:rPr>
                <a:t>16-31</a:t>
              </a:r>
            </a:p>
          </p:txBody>
        </p:sp>
        <p:sp>
          <p:nvSpPr>
            <p:cNvPr id="162834" name="Text Box 18"/>
            <p:cNvSpPr txBox="1">
              <a:spLocks noChangeArrowheads="1"/>
            </p:cNvSpPr>
            <p:nvPr/>
          </p:nvSpPr>
          <p:spPr bwMode="auto">
            <a:xfrm>
              <a:off x="4752" y="252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>
                  <a:solidFill>
                    <a:srgbClr val="000000"/>
                  </a:solidFill>
                </a:rPr>
                <a:t>…</a:t>
              </a:r>
            </a:p>
          </p:txBody>
        </p:sp>
      </p:grpSp>
      <p:grpSp>
        <p:nvGrpSpPr>
          <p:cNvPr id="162835" name="Group 19"/>
          <p:cNvGrpSpPr>
            <a:grpSpLocks/>
          </p:cNvGrpSpPr>
          <p:nvPr/>
        </p:nvGrpSpPr>
        <p:grpSpPr bwMode="auto">
          <a:xfrm>
            <a:off x="7620000" y="1524000"/>
            <a:ext cx="1200150" cy="2936875"/>
            <a:chOff x="4752" y="960"/>
            <a:chExt cx="756" cy="1850"/>
          </a:xfrm>
        </p:grpSpPr>
        <p:sp>
          <p:nvSpPr>
            <p:cNvPr id="162836" name="Text Box 20"/>
            <p:cNvSpPr txBox="1">
              <a:spLocks noChangeArrowheads="1"/>
            </p:cNvSpPr>
            <p:nvPr/>
          </p:nvSpPr>
          <p:spPr bwMode="auto">
            <a:xfrm>
              <a:off x="4752" y="960"/>
              <a:ext cx="7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>
                  <a:solidFill>
                    <a:srgbClr val="000000"/>
                  </a:solidFill>
                </a:rPr>
                <a:t>128-143</a:t>
              </a:r>
            </a:p>
          </p:txBody>
        </p:sp>
        <p:sp>
          <p:nvSpPr>
            <p:cNvPr id="162837" name="Text Box 21"/>
            <p:cNvSpPr txBox="1">
              <a:spLocks noChangeArrowheads="1"/>
            </p:cNvSpPr>
            <p:nvPr/>
          </p:nvSpPr>
          <p:spPr bwMode="auto">
            <a:xfrm>
              <a:off x="4752" y="1584"/>
              <a:ext cx="7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>
                  <a:solidFill>
                    <a:srgbClr val="000000"/>
                  </a:solidFill>
                </a:rPr>
                <a:t>160-175</a:t>
              </a:r>
            </a:p>
          </p:txBody>
        </p:sp>
        <p:sp>
          <p:nvSpPr>
            <p:cNvPr id="162838" name="Text Box 22"/>
            <p:cNvSpPr txBox="1">
              <a:spLocks noChangeArrowheads="1"/>
            </p:cNvSpPr>
            <p:nvPr/>
          </p:nvSpPr>
          <p:spPr bwMode="auto">
            <a:xfrm>
              <a:off x="4752" y="1248"/>
              <a:ext cx="7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>
                  <a:solidFill>
                    <a:srgbClr val="000000"/>
                  </a:solidFill>
                </a:rPr>
                <a:t>144-159</a:t>
              </a:r>
            </a:p>
          </p:txBody>
        </p:sp>
        <p:sp>
          <p:nvSpPr>
            <p:cNvPr id="162839" name="Text Box 23"/>
            <p:cNvSpPr txBox="1">
              <a:spLocks noChangeArrowheads="1"/>
            </p:cNvSpPr>
            <p:nvPr/>
          </p:nvSpPr>
          <p:spPr bwMode="auto">
            <a:xfrm>
              <a:off x="4752" y="252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>
                  <a:solidFill>
                    <a:srgbClr val="000000"/>
                  </a:solidFill>
                </a:rPr>
                <a:t>…</a:t>
              </a:r>
            </a:p>
          </p:txBody>
        </p:sp>
      </p:grpSp>
      <p:sp>
        <p:nvSpPr>
          <p:cNvPr id="162840" name="Rectangle 24"/>
          <p:cNvSpPr>
            <a:spLocks noChangeArrowheads="1"/>
          </p:cNvSpPr>
          <p:nvPr/>
        </p:nvSpPr>
        <p:spPr bwMode="auto">
          <a:xfrm>
            <a:off x="3644900" y="5586413"/>
            <a:ext cx="30480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430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2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2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6919-4B9A-7745-940D-E4EF02689216}" type="slidenum">
              <a:rPr lang="en-US" altLang="zh-CN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14400"/>
          </a:xfrm>
        </p:spPr>
        <p:txBody>
          <a:bodyPr/>
          <a:lstStyle/>
          <a:p>
            <a:r>
              <a:rPr lang="zh-CN" altLang="en-US"/>
              <a:t>直接映射</a:t>
            </a:r>
            <a:r>
              <a:rPr lang="en-US" altLang="zh-CN"/>
              <a:t>Cache </a:t>
            </a:r>
            <a:r>
              <a:rPr lang="zh-CN" altLang="en-US"/>
              <a:t>举例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130800" y="990600"/>
            <a:ext cx="4013200" cy="5638800"/>
          </a:xfrm>
        </p:spPr>
        <p:txBody>
          <a:bodyPr/>
          <a:lstStyle/>
          <a:p>
            <a:r>
              <a:rPr lang="zh-CN" altLang="en-US" sz="2800"/>
              <a:t>假定有如下访问操作</a:t>
            </a:r>
            <a:r>
              <a:rPr lang="en-US" altLang="zh-CN" sz="2800"/>
              <a:t>:</a:t>
            </a:r>
          </a:p>
          <a:p>
            <a:pPr lvl="1"/>
            <a:r>
              <a:rPr lang="en-US" altLang="zh-CN" sz="2400"/>
              <a:t>Read location 0</a:t>
            </a:r>
          </a:p>
          <a:p>
            <a:pPr lvl="1"/>
            <a:r>
              <a:rPr lang="en-US" altLang="zh-CN" sz="2400"/>
              <a:t>Read location 16</a:t>
            </a:r>
          </a:p>
          <a:p>
            <a:pPr lvl="1"/>
            <a:r>
              <a:rPr lang="en-US" altLang="zh-CN" sz="2400"/>
              <a:t>Read location 32</a:t>
            </a:r>
          </a:p>
          <a:p>
            <a:pPr lvl="1"/>
            <a:r>
              <a:rPr lang="en-US" altLang="zh-CN" sz="2400"/>
              <a:t>Read location 4</a:t>
            </a:r>
          </a:p>
          <a:p>
            <a:pPr lvl="1"/>
            <a:r>
              <a:rPr lang="en-US" altLang="zh-CN" sz="2400"/>
              <a:t>Read location 8</a:t>
            </a:r>
          </a:p>
          <a:p>
            <a:pPr lvl="1"/>
            <a:r>
              <a:rPr lang="en-US" altLang="zh-CN" sz="2400"/>
              <a:t>Read location 36</a:t>
            </a:r>
          </a:p>
          <a:p>
            <a:pPr lvl="1"/>
            <a:r>
              <a:rPr lang="en-US" altLang="zh-CN" sz="2400"/>
              <a:t>Read location 32</a:t>
            </a:r>
          </a:p>
          <a:p>
            <a:pPr lvl="1"/>
            <a:r>
              <a:rPr lang="en-US" altLang="zh-CN" sz="2400"/>
              <a:t>Read location 128</a:t>
            </a:r>
          </a:p>
          <a:p>
            <a:pPr lvl="1"/>
            <a:r>
              <a:rPr lang="en-US" altLang="zh-CN" sz="2400"/>
              <a:t>Read location 148</a:t>
            </a:r>
          </a:p>
          <a:p>
            <a:r>
              <a:rPr lang="en-US" altLang="zh-CN" sz="2800"/>
              <a:t>cache</a:t>
            </a:r>
            <a:r>
              <a:rPr lang="zh-CN" altLang="en-US" sz="2800"/>
              <a:t>中命中和缺失各有多少次</a:t>
            </a:r>
            <a:r>
              <a:rPr lang="en-US" altLang="zh-CN" sz="2800"/>
              <a:t>?</a:t>
            </a:r>
          </a:p>
        </p:txBody>
      </p:sp>
      <p:grpSp>
        <p:nvGrpSpPr>
          <p:cNvPr id="164868" name="Group 4"/>
          <p:cNvGrpSpPr>
            <a:grpSpLocks/>
          </p:cNvGrpSpPr>
          <p:nvPr/>
        </p:nvGrpSpPr>
        <p:grpSpPr bwMode="auto">
          <a:xfrm>
            <a:off x="2286000" y="1447800"/>
            <a:ext cx="2743200" cy="4267200"/>
            <a:chOff x="2976" y="1008"/>
            <a:chExt cx="1728" cy="2688"/>
          </a:xfrm>
        </p:grpSpPr>
        <p:sp>
          <p:nvSpPr>
            <p:cNvPr id="164869" name="Rectangle 5"/>
            <p:cNvSpPr>
              <a:spLocks noChangeArrowheads="1"/>
            </p:cNvSpPr>
            <p:nvPr/>
          </p:nvSpPr>
          <p:spPr bwMode="auto">
            <a:xfrm>
              <a:off x="2976" y="1008"/>
              <a:ext cx="1728" cy="268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4870" name="Line 6"/>
            <p:cNvSpPr>
              <a:spLocks noChangeShapeType="1"/>
            </p:cNvSpPr>
            <p:nvPr/>
          </p:nvSpPr>
          <p:spPr bwMode="auto">
            <a:xfrm>
              <a:off x="2976" y="1570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4871" name="Line 7"/>
            <p:cNvSpPr>
              <a:spLocks noChangeShapeType="1"/>
            </p:cNvSpPr>
            <p:nvPr/>
          </p:nvSpPr>
          <p:spPr bwMode="auto">
            <a:xfrm>
              <a:off x="2976" y="1892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4872" name="Line 8"/>
            <p:cNvSpPr>
              <a:spLocks noChangeShapeType="1"/>
            </p:cNvSpPr>
            <p:nvPr/>
          </p:nvSpPr>
          <p:spPr bwMode="auto">
            <a:xfrm>
              <a:off x="2976" y="2214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4873" name="Line 9"/>
            <p:cNvSpPr>
              <a:spLocks noChangeShapeType="1"/>
            </p:cNvSpPr>
            <p:nvPr/>
          </p:nvSpPr>
          <p:spPr bwMode="auto">
            <a:xfrm>
              <a:off x="2976" y="2537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4874" name="Line 10"/>
            <p:cNvSpPr>
              <a:spLocks noChangeShapeType="1"/>
            </p:cNvSpPr>
            <p:nvPr/>
          </p:nvSpPr>
          <p:spPr bwMode="auto">
            <a:xfrm>
              <a:off x="2976" y="2859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4875" name="Line 11"/>
            <p:cNvSpPr>
              <a:spLocks noChangeShapeType="1"/>
            </p:cNvSpPr>
            <p:nvPr/>
          </p:nvSpPr>
          <p:spPr bwMode="auto">
            <a:xfrm>
              <a:off x="2976" y="3181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4876" name="Line 12"/>
            <p:cNvSpPr>
              <a:spLocks noChangeShapeType="1"/>
            </p:cNvSpPr>
            <p:nvPr/>
          </p:nvSpPr>
          <p:spPr bwMode="auto">
            <a:xfrm>
              <a:off x="2976" y="1248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4877" name="Line 13"/>
            <p:cNvSpPr>
              <a:spLocks noChangeShapeType="1"/>
            </p:cNvSpPr>
            <p:nvPr/>
          </p:nvSpPr>
          <p:spPr bwMode="auto">
            <a:xfrm>
              <a:off x="2976" y="3504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64878" name="Group 14"/>
          <p:cNvGrpSpPr>
            <a:grpSpLocks/>
          </p:cNvGrpSpPr>
          <p:nvPr/>
        </p:nvGrpSpPr>
        <p:grpSpPr bwMode="auto">
          <a:xfrm>
            <a:off x="0" y="1447800"/>
            <a:ext cx="2114550" cy="2936875"/>
            <a:chOff x="4224" y="960"/>
            <a:chExt cx="1332" cy="1850"/>
          </a:xfrm>
        </p:grpSpPr>
        <p:grpSp>
          <p:nvGrpSpPr>
            <p:cNvPr id="164879" name="Group 15"/>
            <p:cNvGrpSpPr>
              <a:grpSpLocks/>
            </p:cNvGrpSpPr>
            <p:nvPr/>
          </p:nvGrpSpPr>
          <p:grpSpPr bwMode="auto">
            <a:xfrm>
              <a:off x="4224" y="960"/>
              <a:ext cx="564" cy="1850"/>
              <a:chOff x="4752" y="960"/>
              <a:chExt cx="564" cy="1850"/>
            </a:xfrm>
          </p:grpSpPr>
          <p:sp>
            <p:nvSpPr>
              <p:cNvPr id="164880" name="Text Box 16"/>
              <p:cNvSpPr txBox="1">
                <a:spLocks noChangeArrowheads="1"/>
              </p:cNvSpPr>
              <p:nvPr/>
            </p:nvSpPr>
            <p:spPr bwMode="auto">
              <a:xfrm>
                <a:off x="4752" y="960"/>
                <a:ext cx="46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0000"/>
                    </a:solidFill>
                  </a:rPr>
                  <a:t>0-15</a:t>
                </a:r>
              </a:p>
            </p:txBody>
          </p:sp>
          <p:sp>
            <p:nvSpPr>
              <p:cNvPr id="164881" name="Text Box 17"/>
              <p:cNvSpPr txBox="1">
                <a:spLocks noChangeArrowheads="1"/>
              </p:cNvSpPr>
              <p:nvPr/>
            </p:nvSpPr>
            <p:spPr bwMode="auto">
              <a:xfrm>
                <a:off x="4752" y="1584"/>
                <a:ext cx="5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0000"/>
                    </a:solidFill>
                  </a:rPr>
                  <a:t>32-47</a:t>
                </a:r>
              </a:p>
            </p:txBody>
          </p:sp>
          <p:sp>
            <p:nvSpPr>
              <p:cNvPr id="164882" name="Text Box 18"/>
              <p:cNvSpPr txBox="1">
                <a:spLocks noChangeArrowheads="1"/>
              </p:cNvSpPr>
              <p:nvPr/>
            </p:nvSpPr>
            <p:spPr bwMode="auto">
              <a:xfrm>
                <a:off x="4752" y="1248"/>
                <a:ext cx="5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0000"/>
                    </a:solidFill>
                  </a:rPr>
                  <a:t>16-31</a:t>
                </a:r>
              </a:p>
            </p:txBody>
          </p:sp>
          <p:sp>
            <p:nvSpPr>
              <p:cNvPr id="164883" name="Text Box 19"/>
              <p:cNvSpPr txBox="1">
                <a:spLocks noChangeArrowheads="1"/>
              </p:cNvSpPr>
              <p:nvPr/>
            </p:nvSpPr>
            <p:spPr bwMode="auto">
              <a:xfrm>
                <a:off x="4752" y="252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0000"/>
                    </a:solidFill>
                  </a:rPr>
                  <a:t>…</a:t>
                </a:r>
              </a:p>
            </p:txBody>
          </p:sp>
        </p:grpSp>
        <p:grpSp>
          <p:nvGrpSpPr>
            <p:cNvPr id="164884" name="Group 20"/>
            <p:cNvGrpSpPr>
              <a:grpSpLocks/>
            </p:cNvGrpSpPr>
            <p:nvPr/>
          </p:nvGrpSpPr>
          <p:grpSpPr bwMode="auto">
            <a:xfrm>
              <a:off x="4800" y="960"/>
              <a:ext cx="756" cy="1850"/>
              <a:chOff x="4752" y="960"/>
              <a:chExt cx="756" cy="1850"/>
            </a:xfrm>
          </p:grpSpPr>
          <p:sp>
            <p:nvSpPr>
              <p:cNvPr id="164885" name="Text Box 21"/>
              <p:cNvSpPr txBox="1">
                <a:spLocks noChangeArrowheads="1"/>
              </p:cNvSpPr>
              <p:nvPr/>
            </p:nvSpPr>
            <p:spPr bwMode="auto">
              <a:xfrm>
                <a:off x="4752" y="960"/>
                <a:ext cx="7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0000"/>
                    </a:solidFill>
                  </a:rPr>
                  <a:t>128-143</a:t>
                </a:r>
              </a:p>
            </p:txBody>
          </p:sp>
          <p:sp>
            <p:nvSpPr>
              <p:cNvPr id="164886" name="Text Box 22"/>
              <p:cNvSpPr txBox="1">
                <a:spLocks noChangeArrowheads="1"/>
              </p:cNvSpPr>
              <p:nvPr/>
            </p:nvSpPr>
            <p:spPr bwMode="auto">
              <a:xfrm>
                <a:off x="4752" y="1584"/>
                <a:ext cx="7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0000"/>
                    </a:solidFill>
                  </a:rPr>
                  <a:t>160-175</a:t>
                </a:r>
              </a:p>
            </p:txBody>
          </p:sp>
          <p:sp>
            <p:nvSpPr>
              <p:cNvPr id="164887" name="Text Box 23"/>
              <p:cNvSpPr txBox="1">
                <a:spLocks noChangeArrowheads="1"/>
              </p:cNvSpPr>
              <p:nvPr/>
            </p:nvSpPr>
            <p:spPr bwMode="auto">
              <a:xfrm>
                <a:off x="4752" y="1248"/>
                <a:ext cx="7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0000"/>
                    </a:solidFill>
                  </a:rPr>
                  <a:t>144-159</a:t>
                </a:r>
              </a:p>
            </p:txBody>
          </p:sp>
          <p:sp>
            <p:nvSpPr>
              <p:cNvPr id="164888" name="Text Box 24"/>
              <p:cNvSpPr txBox="1">
                <a:spLocks noChangeArrowheads="1"/>
              </p:cNvSpPr>
              <p:nvPr/>
            </p:nvSpPr>
            <p:spPr bwMode="auto">
              <a:xfrm>
                <a:off x="4752" y="252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0000"/>
                    </a:solidFill>
                  </a:rPr>
                  <a:t>…</a:t>
                </a:r>
              </a:p>
            </p:txBody>
          </p:sp>
        </p:grpSp>
      </p:grpSp>
      <p:sp>
        <p:nvSpPr>
          <p:cNvPr id="164889" name="Text Box 25"/>
          <p:cNvSpPr txBox="1">
            <a:spLocks noChangeArrowheads="1"/>
          </p:cNvSpPr>
          <p:nvPr/>
        </p:nvSpPr>
        <p:spPr bwMode="auto">
          <a:xfrm>
            <a:off x="2819400" y="1371600"/>
            <a:ext cx="74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000000"/>
                </a:solidFill>
              </a:rPr>
              <a:t>0-15</a:t>
            </a:r>
          </a:p>
        </p:txBody>
      </p:sp>
      <p:sp>
        <p:nvSpPr>
          <p:cNvPr id="164890" name="Text Box 26"/>
          <p:cNvSpPr txBox="1">
            <a:spLocks noChangeArrowheads="1"/>
          </p:cNvSpPr>
          <p:nvPr/>
        </p:nvSpPr>
        <p:spPr bwMode="auto">
          <a:xfrm>
            <a:off x="2667000" y="1828800"/>
            <a:ext cx="89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000000"/>
                </a:solidFill>
              </a:rPr>
              <a:t>16-31</a:t>
            </a:r>
          </a:p>
        </p:txBody>
      </p:sp>
      <p:sp>
        <p:nvSpPr>
          <p:cNvPr id="164891" name="Text Box 27"/>
          <p:cNvSpPr txBox="1">
            <a:spLocks noChangeArrowheads="1"/>
          </p:cNvSpPr>
          <p:nvPr/>
        </p:nvSpPr>
        <p:spPr bwMode="auto">
          <a:xfrm>
            <a:off x="2667000" y="2362200"/>
            <a:ext cx="89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000000"/>
                </a:solidFill>
              </a:rPr>
              <a:t>32-47</a:t>
            </a:r>
          </a:p>
        </p:txBody>
      </p:sp>
      <p:sp>
        <p:nvSpPr>
          <p:cNvPr id="164892" name="Text Box 28"/>
          <p:cNvSpPr txBox="1">
            <a:spLocks noChangeArrowheads="1"/>
          </p:cNvSpPr>
          <p:nvPr/>
        </p:nvSpPr>
        <p:spPr bwMode="auto">
          <a:xfrm>
            <a:off x="2819400" y="1447800"/>
            <a:ext cx="201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000000"/>
                </a:solidFill>
              </a:rPr>
              <a:t>XXX  128-143</a:t>
            </a:r>
          </a:p>
        </p:txBody>
      </p:sp>
      <p:sp>
        <p:nvSpPr>
          <p:cNvPr id="164893" name="Text Box 29"/>
          <p:cNvSpPr txBox="1">
            <a:spLocks noChangeArrowheads="1"/>
          </p:cNvSpPr>
          <p:nvPr/>
        </p:nvSpPr>
        <p:spPr bwMode="auto">
          <a:xfrm>
            <a:off x="2819400" y="1828800"/>
            <a:ext cx="201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000000"/>
                </a:solidFill>
              </a:rPr>
              <a:t>XXX  144-159</a:t>
            </a:r>
          </a:p>
        </p:txBody>
      </p:sp>
      <p:sp>
        <p:nvSpPr>
          <p:cNvPr id="164894" name="Rectangle 30"/>
          <p:cNvSpPr>
            <a:spLocks noChangeArrowheads="1"/>
          </p:cNvSpPr>
          <p:nvPr/>
        </p:nvSpPr>
        <p:spPr bwMode="auto">
          <a:xfrm>
            <a:off x="2065338" y="5443538"/>
            <a:ext cx="30480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148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4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4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4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4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4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4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4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89" grpId="0" autoUpdateAnimBg="0"/>
      <p:bldP spid="164890" grpId="0" autoUpdateAnimBg="0"/>
      <p:bldP spid="164891" grpId="0" autoUpdateAnimBg="0"/>
      <p:bldP spid="164892" grpId="0" autoUpdateAnimBg="0"/>
      <p:bldP spid="164893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本节内容提要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动态存储器存储原理</a:t>
            </a:r>
          </a:p>
          <a:p>
            <a:r>
              <a:rPr lang="zh-CN" altLang="en-US" sz="3600" dirty="0"/>
              <a:t>静态存储器存储原理</a:t>
            </a:r>
          </a:p>
          <a:p>
            <a:r>
              <a:rPr lang="zh-CN" altLang="en-US" sz="3600" dirty="0"/>
              <a:t>高速缓冲存储器（</a:t>
            </a:r>
            <a:r>
              <a:rPr lang="en-US" altLang="zh-CN" sz="3600" dirty="0"/>
              <a:t>Cache</a:t>
            </a:r>
            <a:r>
              <a:rPr lang="zh-CN" altLang="en-US" sz="3600" dirty="0"/>
              <a:t>）概述</a:t>
            </a:r>
          </a:p>
          <a:p>
            <a:r>
              <a:rPr lang="en-US" altLang="zh-CN" sz="3600" dirty="0"/>
              <a:t>Cache</a:t>
            </a:r>
            <a:r>
              <a:rPr lang="zh-CN" altLang="en-US" sz="3600" dirty="0"/>
              <a:t>的地址映射</a:t>
            </a:r>
          </a:p>
          <a:p>
            <a:pPr lvl="1"/>
            <a:r>
              <a:rPr lang="zh-CN" altLang="en-US" sz="3200" dirty="0"/>
              <a:t>直接映射</a:t>
            </a:r>
          </a:p>
          <a:p>
            <a:pPr lvl="1"/>
            <a:r>
              <a:rPr lang="zh-CN" altLang="en-US" sz="3200" dirty="0"/>
              <a:t>全相联</a:t>
            </a:r>
          </a:p>
          <a:p>
            <a:pPr lvl="1"/>
            <a:r>
              <a:rPr lang="zh-CN" altLang="en-US" sz="3200" dirty="0">
                <a:solidFill>
                  <a:srgbClr val="FF0000"/>
                </a:solidFill>
              </a:rPr>
              <a:t>多路组相连</a:t>
            </a:r>
          </a:p>
          <a:p>
            <a:endParaRPr kumimoji="1" lang="zh-CN" alt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97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6766-A5BE-024B-A094-659EA7A7F33D}" type="slidenum">
              <a:rPr lang="en-US" altLang="zh-CN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066800"/>
          </a:xfrm>
        </p:spPr>
        <p:txBody>
          <a:bodyPr/>
          <a:lstStyle/>
          <a:p>
            <a:r>
              <a:rPr lang="en-US" altLang="zh-CN"/>
              <a:t>Cache </a:t>
            </a:r>
            <a:r>
              <a:rPr lang="zh-CN" altLang="en-US"/>
              <a:t>举例：续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130800" y="990600"/>
            <a:ext cx="4013200" cy="563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/>
              <a:t>Cache</a:t>
            </a:r>
            <a:r>
              <a:rPr lang="zh-CN" altLang="en-US" sz="2400"/>
              <a:t>中命中和缺失次数</a:t>
            </a:r>
            <a:r>
              <a:rPr lang="en-US" altLang="zh-CN" sz="2400"/>
              <a:t>?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Read location 0: Miss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Read location 16: Miss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Read location 32: Miss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Read location 4: Hit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Read location 8: Hit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Read location 36: Hit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Read location 32: Hit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Read location 128: Miss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Read location 148: Miss</a:t>
            </a:r>
          </a:p>
          <a:p>
            <a:pPr>
              <a:lnSpc>
                <a:spcPct val="90000"/>
              </a:lnSpc>
            </a:pPr>
            <a:r>
              <a:rPr lang="zh-CN" altLang="en-US" sz="2400"/>
              <a:t>命中率 </a:t>
            </a:r>
            <a:r>
              <a:rPr lang="en-US" altLang="zh-CN" sz="2400"/>
              <a:t>= 4/9 = 45%</a:t>
            </a:r>
          </a:p>
          <a:p>
            <a:pPr>
              <a:lnSpc>
                <a:spcPct val="90000"/>
              </a:lnSpc>
            </a:pPr>
            <a:r>
              <a:rPr lang="zh-CN" altLang="en-US" sz="2400"/>
              <a:t>注意</a:t>
            </a:r>
            <a:r>
              <a:rPr lang="en-US" altLang="zh-CN" sz="2400"/>
              <a:t>:</a:t>
            </a:r>
            <a:r>
              <a:rPr lang="zh-CN" altLang="en-US" sz="2400"/>
              <a:t>失效的原因</a:t>
            </a:r>
          </a:p>
          <a:p>
            <a:pPr lvl="1">
              <a:lnSpc>
                <a:spcPct val="90000"/>
              </a:lnSpc>
            </a:pPr>
            <a:r>
              <a:rPr lang="zh-CN" altLang="en-US" sz="2000"/>
              <a:t>启动失效</a:t>
            </a:r>
          </a:p>
          <a:p>
            <a:pPr lvl="1">
              <a:lnSpc>
                <a:spcPct val="90000"/>
              </a:lnSpc>
            </a:pPr>
            <a:r>
              <a:rPr lang="zh-CN" altLang="en-US" sz="2000"/>
              <a:t>冲突失效</a:t>
            </a:r>
          </a:p>
        </p:txBody>
      </p:sp>
      <p:grpSp>
        <p:nvGrpSpPr>
          <p:cNvPr id="166916" name="Group 4"/>
          <p:cNvGrpSpPr>
            <a:grpSpLocks/>
          </p:cNvGrpSpPr>
          <p:nvPr/>
        </p:nvGrpSpPr>
        <p:grpSpPr bwMode="auto">
          <a:xfrm>
            <a:off x="2286000" y="1447800"/>
            <a:ext cx="2743200" cy="4267200"/>
            <a:chOff x="2976" y="1008"/>
            <a:chExt cx="1728" cy="2688"/>
          </a:xfrm>
        </p:grpSpPr>
        <p:sp>
          <p:nvSpPr>
            <p:cNvPr id="166917" name="Rectangle 5"/>
            <p:cNvSpPr>
              <a:spLocks noChangeArrowheads="1"/>
            </p:cNvSpPr>
            <p:nvPr/>
          </p:nvSpPr>
          <p:spPr bwMode="auto">
            <a:xfrm>
              <a:off x="2976" y="1008"/>
              <a:ext cx="1728" cy="268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6918" name="Line 6"/>
            <p:cNvSpPr>
              <a:spLocks noChangeShapeType="1"/>
            </p:cNvSpPr>
            <p:nvPr/>
          </p:nvSpPr>
          <p:spPr bwMode="auto">
            <a:xfrm>
              <a:off x="2976" y="1570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6919" name="Line 7"/>
            <p:cNvSpPr>
              <a:spLocks noChangeShapeType="1"/>
            </p:cNvSpPr>
            <p:nvPr/>
          </p:nvSpPr>
          <p:spPr bwMode="auto">
            <a:xfrm>
              <a:off x="2976" y="1892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6920" name="Line 8"/>
            <p:cNvSpPr>
              <a:spLocks noChangeShapeType="1"/>
            </p:cNvSpPr>
            <p:nvPr/>
          </p:nvSpPr>
          <p:spPr bwMode="auto">
            <a:xfrm>
              <a:off x="2976" y="2214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6921" name="Line 9"/>
            <p:cNvSpPr>
              <a:spLocks noChangeShapeType="1"/>
            </p:cNvSpPr>
            <p:nvPr/>
          </p:nvSpPr>
          <p:spPr bwMode="auto">
            <a:xfrm>
              <a:off x="2976" y="2537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6922" name="Line 10"/>
            <p:cNvSpPr>
              <a:spLocks noChangeShapeType="1"/>
            </p:cNvSpPr>
            <p:nvPr/>
          </p:nvSpPr>
          <p:spPr bwMode="auto">
            <a:xfrm>
              <a:off x="2976" y="2859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6923" name="Line 11"/>
            <p:cNvSpPr>
              <a:spLocks noChangeShapeType="1"/>
            </p:cNvSpPr>
            <p:nvPr/>
          </p:nvSpPr>
          <p:spPr bwMode="auto">
            <a:xfrm>
              <a:off x="2976" y="3181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6924" name="Line 12"/>
            <p:cNvSpPr>
              <a:spLocks noChangeShapeType="1"/>
            </p:cNvSpPr>
            <p:nvPr/>
          </p:nvSpPr>
          <p:spPr bwMode="auto">
            <a:xfrm>
              <a:off x="2976" y="1248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6925" name="Line 13"/>
            <p:cNvSpPr>
              <a:spLocks noChangeShapeType="1"/>
            </p:cNvSpPr>
            <p:nvPr/>
          </p:nvSpPr>
          <p:spPr bwMode="auto">
            <a:xfrm>
              <a:off x="2976" y="3504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66926" name="Group 14"/>
          <p:cNvGrpSpPr>
            <a:grpSpLocks/>
          </p:cNvGrpSpPr>
          <p:nvPr/>
        </p:nvGrpSpPr>
        <p:grpSpPr bwMode="auto">
          <a:xfrm>
            <a:off x="0" y="1447800"/>
            <a:ext cx="2114550" cy="2936875"/>
            <a:chOff x="4224" y="960"/>
            <a:chExt cx="1332" cy="1850"/>
          </a:xfrm>
        </p:grpSpPr>
        <p:grpSp>
          <p:nvGrpSpPr>
            <p:cNvPr id="166927" name="Group 15"/>
            <p:cNvGrpSpPr>
              <a:grpSpLocks/>
            </p:cNvGrpSpPr>
            <p:nvPr/>
          </p:nvGrpSpPr>
          <p:grpSpPr bwMode="auto">
            <a:xfrm>
              <a:off x="4224" y="960"/>
              <a:ext cx="564" cy="1850"/>
              <a:chOff x="4752" y="960"/>
              <a:chExt cx="564" cy="1850"/>
            </a:xfrm>
          </p:grpSpPr>
          <p:sp>
            <p:nvSpPr>
              <p:cNvPr id="166928" name="Text Box 16"/>
              <p:cNvSpPr txBox="1">
                <a:spLocks noChangeArrowheads="1"/>
              </p:cNvSpPr>
              <p:nvPr/>
            </p:nvSpPr>
            <p:spPr bwMode="auto">
              <a:xfrm>
                <a:off x="4752" y="960"/>
                <a:ext cx="46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0000"/>
                    </a:solidFill>
                  </a:rPr>
                  <a:t>0-15</a:t>
                </a:r>
              </a:p>
            </p:txBody>
          </p:sp>
          <p:sp>
            <p:nvSpPr>
              <p:cNvPr id="166929" name="Text Box 17"/>
              <p:cNvSpPr txBox="1">
                <a:spLocks noChangeArrowheads="1"/>
              </p:cNvSpPr>
              <p:nvPr/>
            </p:nvSpPr>
            <p:spPr bwMode="auto">
              <a:xfrm>
                <a:off x="4752" y="1584"/>
                <a:ext cx="5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0000"/>
                    </a:solidFill>
                  </a:rPr>
                  <a:t>32-47</a:t>
                </a:r>
              </a:p>
            </p:txBody>
          </p:sp>
          <p:sp>
            <p:nvSpPr>
              <p:cNvPr id="166930" name="Text Box 18"/>
              <p:cNvSpPr txBox="1">
                <a:spLocks noChangeArrowheads="1"/>
              </p:cNvSpPr>
              <p:nvPr/>
            </p:nvSpPr>
            <p:spPr bwMode="auto">
              <a:xfrm>
                <a:off x="4752" y="1248"/>
                <a:ext cx="5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0000"/>
                    </a:solidFill>
                  </a:rPr>
                  <a:t>16-31</a:t>
                </a:r>
              </a:p>
            </p:txBody>
          </p:sp>
          <p:sp>
            <p:nvSpPr>
              <p:cNvPr id="166931" name="Text Box 19"/>
              <p:cNvSpPr txBox="1">
                <a:spLocks noChangeArrowheads="1"/>
              </p:cNvSpPr>
              <p:nvPr/>
            </p:nvSpPr>
            <p:spPr bwMode="auto">
              <a:xfrm>
                <a:off x="4752" y="252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0000"/>
                    </a:solidFill>
                  </a:rPr>
                  <a:t>…</a:t>
                </a:r>
              </a:p>
            </p:txBody>
          </p:sp>
        </p:grpSp>
        <p:grpSp>
          <p:nvGrpSpPr>
            <p:cNvPr id="166932" name="Group 20"/>
            <p:cNvGrpSpPr>
              <a:grpSpLocks/>
            </p:cNvGrpSpPr>
            <p:nvPr/>
          </p:nvGrpSpPr>
          <p:grpSpPr bwMode="auto">
            <a:xfrm>
              <a:off x="4800" y="960"/>
              <a:ext cx="756" cy="1850"/>
              <a:chOff x="4752" y="960"/>
              <a:chExt cx="756" cy="1850"/>
            </a:xfrm>
          </p:grpSpPr>
          <p:sp>
            <p:nvSpPr>
              <p:cNvPr id="166933" name="Text Box 21"/>
              <p:cNvSpPr txBox="1">
                <a:spLocks noChangeArrowheads="1"/>
              </p:cNvSpPr>
              <p:nvPr/>
            </p:nvSpPr>
            <p:spPr bwMode="auto">
              <a:xfrm>
                <a:off x="4752" y="960"/>
                <a:ext cx="7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0000"/>
                    </a:solidFill>
                  </a:rPr>
                  <a:t>128-143</a:t>
                </a:r>
              </a:p>
            </p:txBody>
          </p:sp>
          <p:sp>
            <p:nvSpPr>
              <p:cNvPr id="166934" name="Text Box 22"/>
              <p:cNvSpPr txBox="1">
                <a:spLocks noChangeArrowheads="1"/>
              </p:cNvSpPr>
              <p:nvPr/>
            </p:nvSpPr>
            <p:spPr bwMode="auto">
              <a:xfrm>
                <a:off x="4752" y="1584"/>
                <a:ext cx="7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0000"/>
                    </a:solidFill>
                  </a:rPr>
                  <a:t>160-175</a:t>
                </a:r>
              </a:p>
            </p:txBody>
          </p:sp>
          <p:sp>
            <p:nvSpPr>
              <p:cNvPr id="166935" name="Text Box 23"/>
              <p:cNvSpPr txBox="1">
                <a:spLocks noChangeArrowheads="1"/>
              </p:cNvSpPr>
              <p:nvPr/>
            </p:nvSpPr>
            <p:spPr bwMode="auto">
              <a:xfrm>
                <a:off x="4752" y="1248"/>
                <a:ext cx="7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0000"/>
                    </a:solidFill>
                  </a:rPr>
                  <a:t>144-159</a:t>
                </a:r>
              </a:p>
            </p:txBody>
          </p:sp>
          <p:sp>
            <p:nvSpPr>
              <p:cNvPr id="166936" name="Text Box 24"/>
              <p:cNvSpPr txBox="1">
                <a:spLocks noChangeArrowheads="1"/>
              </p:cNvSpPr>
              <p:nvPr/>
            </p:nvSpPr>
            <p:spPr bwMode="auto">
              <a:xfrm>
                <a:off x="4752" y="252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0000"/>
                    </a:solidFill>
                  </a:rPr>
                  <a:t>…</a:t>
                </a:r>
              </a:p>
            </p:txBody>
          </p:sp>
        </p:grpSp>
      </p:grpSp>
      <p:sp>
        <p:nvSpPr>
          <p:cNvPr id="166937" name="Text Box 25"/>
          <p:cNvSpPr txBox="1">
            <a:spLocks noChangeArrowheads="1"/>
          </p:cNvSpPr>
          <p:nvPr/>
        </p:nvSpPr>
        <p:spPr bwMode="auto">
          <a:xfrm>
            <a:off x="2819400" y="1371600"/>
            <a:ext cx="74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000000"/>
                </a:solidFill>
              </a:rPr>
              <a:t>0-15</a:t>
            </a:r>
          </a:p>
        </p:txBody>
      </p:sp>
      <p:sp>
        <p:nvSpPr>
          <p:cNvPr id="166938" name="Text Box 26"/>
          <p:cNvSpPr txBox="1">
            <a:spLocks noChangeArrowheads="1"/>
          </p:cNvSpPr>
          <p:nvPr/>
        </p:nvSpPr>
        <p:spPr bwMode="auto">
          <a:xfrm>
            <a:off x="2667000" y="1828800"/>
            <a:ext cx="89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000000"/>
                </a:solidFill>
              </a:rPr>
              <a:t>16-31</a:t>
            </a:r>
          </a:p>
        </p:txBody>
      </p:sp>
      <p:sp>
        <p:nvSpPr>
          <p:cNvPr id="166939" name="Text Box 27"/>
          <p:cNvSpPr txBox="1">
            <a:spLocks noChangeArrowheads="1"/>
          </p:cNvSpPr>
          <p:nvPr/>
        </p:nvSpPr>
        <p:spPr bwMode="auto">
          <a:xfrm>
            <a:off x="2667000" y="2362200"/>
            <a:ext cx="89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000000"/>
                </a:solidFill>
              </a:rPr>
              <a:t>32-47</a:t>
            </a:r>
          </a:p>
        </p:txBody>
      </p:sp>
      <p:sp>
        <p:nvSpPr>
          <p:cNvPr id="166940" name="Text Box 28"/>
          <p:cNvSpPr txBox="1">
            <a:spLocks noChangeArrowheads="1"/>
          </p:cNvSpPr>
          <p:nvPr/>
        </p:nvSpPr>
        <p:spPr bwMode="auto">
          <a:xfrm>
            <a:off x="2819400" y="1447800"/>
            <a:ext cx="201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000000"/>
                </a:solidFill>
              </a:rPr>
              <a:t>XXX  128-143</a:t>
            </a:r>
          </a:p>
        </p:txBody>
      </p:sp>
      <p:sp>
        <p:nvSpPr>
          <p:cNvPr id="166941" name="Text Box 29"/>
          <p:cNvSpPr txBox="1">
            <a:spLocks noChangeArrowheads="1"/>
          </p:cNvSpPr>
          <p:nvPr/>
        </p:nvSpPr>
        <p:spPr bwMode="auto">
          <a:xfrm>
            <a:off x="2819400" y="1828800"/>
            <a:ext cx="201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000000"/>
                </a:solidFill>
              </a:rPr>
              <a:t>XXX  144-159</a:t>
            </a:r>
          </a:p>
        </p:txBody>
      </p:sp>
      <p:sp>
        <p:nvSpPr>
          <p:cNvPr id="166942" name="Rectangle 30"/>
          <p:cNvSpPr>
            <a:spLocks noChangeArrowheads="1"/>
          </p:cNvSpPr>
          <p:nvPr/>
        </p:nvSpPr>
        <p:spPr bwMode="auto">
          <a:xfrm>
            <a:off x="2147888" y="5443538"/>
            <a:ext cx="30480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609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6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6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6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6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6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6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6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6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37" grpId="0" autoUpdateAnimBg="0"/>
      <p:bldP spid="166938" grpId="0" autoUpdateAnimBg="0"/>
      <p:bldP spid="166939" grpId="0" autoUpdateAnimBg="0"/>
      <p:bldP spid="166940" grpId="0" autoUpdateAnimBg="0"/>
      <p:bldP spid="166941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A89D-ED6D-8949-9DE3-22E691E938BF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171010" name="Rectangle 1026"/>
          <p:cNvSpPr>
            <a:spLocks noChangeArrowheads="1"/>
          </p:cNvSpPr>
          <p:nvPr/>
        </p:nvSpPr>
        <p:spPr bwMode="auto">
          <a:xfrm>
            <a:off x="225425" y="312738"/>
            <a:ext cx="316865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001000" cy="5334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zh-CN" altLang="en-US" sz="2800"/>
              <a:t>增加块大小可以更好地利用空间局部性</a:t>
            </a:r>
            <a:br>
              <a:rPr lang="zh-CN" altLang="en-US" sz="2800"/>
            </a:br>
            <a:br>
              <a:rPr lang="zh-CN" altLang="en-US" sz="2800"/>
            </a:br>
            <a:br>
              <a:rPr lang="zh-CN" altLang="en-US" sz="2800"/>
            </a:br>
            <a:br>
              <a:rPr lang="zh-CN" altLang="en-US" sz="2800"/>
            </a:br>
            <a:endParaRPr lang="zh-CN" altLang="en-US" sz="2800"/>
          </a:p>
        </p:txBody>
      </p:sp>
      <p:sp>
        <p:nvSpPr>
          <p:cNvPr id="171012" name="Rectangle 1028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9144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zh-CN" altLang="en-US"/>
              <a:t>直接映射 </a:t>
            </a:r>
            <a:r>
              <a:rPr lang="en-US" altLang="zh-CN"/>
              <a:t>Cache: </a:t>
            </a:r>
            <a:r>
              <a:rPr lang="zh-CN" altLang="en-US"/>
              <a:t>硬件实现 </a:t>
            </a:r>
          </a:p>
        </p:txBody>
      </p:sp>
      <p:grpSp>
        <p:nvGrpSpPr>
          <p:cNvPr id="171013" name="Group 1029"/>
          <p:cNvGrpSpPr>
            <a:grpSpLocks/>
          </p:cNvGrpSpPr>
          <p:nvPr/>
        </p:nvGrpSpPr>
        <p:grpSpPr bwMode="auto">
          <a:xfrm>
            <a:off x="714904" y="1447800"/>
            <a:ext cx="7688263" cy="5092700"/>
            <a:chOff x="440" y="1076"/>
            <a:chExt cx="4843" cy="3208"/>
          </a:xfrm>
        </p:grpSpPr>
        <p:sp>
          <p:nvSpPr>
            <p:cNvPr id="171014" name="Rectangle 1030"/>
            <p:cNvSpPr>
              <a:spLocks noChangeArrowheads="1"/>
            </p:cNvSpPr>
            <p:nvPr/>
          </p:nvSpPr>
          <p:spPr bwMode="auto">
            <a:xfrm>
              <a:off x="1812" y="1076"/>
              <a:ext cx="10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altLang="zh-CN"/>
            </a:p>
          </p:txBody>
        </p:sp>
        <p:sp>
          <p:nvSpPr>
            <p:cNvPr id="171015" name="Rectangle 1031"/>
            <p:cNvSpPr>
              <a:spLocks noChangeArrowheads="1"/>
            </p:cNvSpPr>
            <p:nvPr/>
          </p:nvSpPr>
          <p:spPr bwMode="auto">
            <a:xfrm>
              <a:off x="1871" y="1076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altLang="zh-CN"/>
            </a:p>
          </p:txBody>
        </p:sp>
        <p:sp>
          <p:nvSpPr>
            <p:cNvPr id="171016" name="Rectangle 1032"/>
            <p:cNvSpPr>
              <a:spLocks noChangeArrowheads="1"/>
            </p:cNvSpPr>
            <p:nvPr/>
          </p:nvSpPr>
          <p:spPr bwMode="auto">
            <a:xfrm>
              <a:off x="1922" y="1076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altLang="zh-CN"/>
            </a:p>
          </p:txBody>
        </p:sp>
        <p:sp>
          <p:nvSpPr>
            <p:cNvPr id="171017" name="Rectangle 1033"/>
            <p:cNvSpPr>
              <a:spLocks noChangeArrowheads="1"/>
            </p:cNvSpPr>
            <p:nvPr/>
          </p:nvSpPr>
          <p:spPr bwMode="auto">
            <a:xfrm>
              <a:off x="1973" y="1076"/>
              <a:ext cx="7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altLang="zh-CN"/>
            </a:p>
          </p:txBody>
        </p:sp>
        <p:sp>
          <p:nvSpPr>
            <p:cNvPr id="171018" name="Rectangle 1034"/>
            <p:cNvSpPr>
              <a:spLocks noChangeArrowheads="1"/>
            </p:cNvSpPr>
            <p:nvPr/>
          </p:nvSpPr>
          <p:spPr bwMode="auto">
            <a:xfrm>
              <a:off x="2002" y="1076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altLang="zh-CN"/>
            </a:p>
          </p:txBody>
        </p:sp>
        <p:sp>
          <p:nvSpPr>
            <p:cNvPr id="171019" name="Rectangle 1035"/>
            <p:cNvSpPr>
              <a:spLocks noChangeArrowheads="1"/>
            </p:cNvSpPr>
            <p:nvPr/>
          </p:nvSpPr>
          <p:spPr bwMode="auto">
            <a:xfrm>
              <a:off x="2051" y="1076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 altLang="zh-CN"/>
            </a:p>
          </p:txBody>
        </p:sp>
        <p:sp>
          <p:nvSpPr>
            <p:cNvPr id="171020" name="Rectangle 1036"/>
            <p:cNvSpPr>
              <a:spLocks noChangeArrowheads="1"/>
            </p:cNvSpPr>
            <p:nvPr/>
          </p:nvSpPr>
          <p:spPr bwMode="auto">
            <a:xfrm>
              <a:off x="2096" y="1076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 altLang="zh-CN"/>
            </a:p>
          </p:txBody>
        </p:sp>
        <p:sp>
          <p:nvSpPr>
            <p:cNvPr id="171021" name="Rectangle 1037"/>
            <p:cNvSpPr>
              <a:spLocks noChangeArrowheads="1"/>
            </p:cNvSpPr>
            <p:nvPr/>
          </p:nvSpPr>
          <p:spPr bwMode="auto">
            <a:xfrm>
              <a:off x="2142" y="1076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altLang="zh-CN"/>
            </a:p>
          </p:txBody>
        </p:sp>
        <p:sp>
          <p:nvSpPr>
            <p:cNvPr id="171022" name="Rectangle 1038"/>
            <p:cNvSpPr>
              <a:spLocks noChangeArrowheads="1"/>
            </p:cNvSpPr>
            <p:nvPr/>
          </p:nvSpPr>
          <p:spPr bwMode="auto">
            <a:xfrm>
              <a:off x="2166" y="1076"/>
              <a:ext cx="7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(</a:t>
              </a:r>
              <a:endParaRPr lang="en-US" altLang="zh-CN"/>
            </a:p>
          </p:txBody>
        </p:sp>
        <p:sp>
          <p:nvSpPr>
            <p:cNvPr id="171023" name="Rectangle 1039"/>
            <p:cNvSpPr>
              <a:spLocks noChangeArrowheads="1"/>
            </p:cNvSpPr>
            <p:nvPr/>
          </p:nvSpPr>
          <p:spPr bwMode="auto">
            <a:xfrm>
              <a:off x="2196" y="1076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 altLang="zh-CN"/>
            </a:p>
          </p:txBody>
        </p:sp>
        <p:sp>
          <p:nvSpPr>
            <p:cNvPr id="171024" name="Rectangle 1040"/>
            <p:cNvSpPr>
              <a:spLocks noChangeArrowheads="1"/>
            </p:cNvSpPr>
            <p:nvPr/>
          </p:nvSpPr>
          <p:spPr bwMode="auto">
            <a:xfrm>
              <a:off x="2241" y="1076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h</a:t>
              </a:r>
              <a:endParaRPr lang="en-US" altLang="zh-CN"/>
            </a:p>
          </p:txBody>
        </p:sp>
        <p:sp>
          <p:nvSpPr>
            <p:cNvPr id="171025" name="Rectangle 1041"/>
            <p:cNvSpPr>
              <a:spLocks noChangeArrowheads="1"/>
            </p:cNvSpPr>
            <p:nvPr/>
          </p:nvSpPr>
          <p:spPr bwMode="auto">
            <a:xfrm>
              <a:off x="2290" y="1076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o</a:t>
              </a:r>
              <a:endParaRPr lang="en-US" altLang="zh-CN"/>
            </a:p>
          </p:txBody>
        </p:sp>
        <p:sp>
          <p:nvSpPr>
            <p:cNvPr id="171026" name="Rectangle 1042"/>
            <p:cNvSpPr>
              <a:spLocks noChangeArrowheads="1"/>
            </p:cNvSpPr>
            <p:nvPr/>
          </p:nvSpPr>
          <p:spPr bwMode="auto">
            <a:xfrm>
              <a:off x="2341" y="1076"/>
              <a:ext cx="10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w</a:t>
              </a:r>
              <a:endParaRPr lang="en-US" altLang="zh-CN"/>
            </a:p>
          </p:txBody>
        </p:sp>
        <p:sp>
          <p:nvSpPr>
            <p:cNvPr id="171027" name="Rectangle 1043"/>
            <p:cNvSpPr>
              <a:spLocks noChangeArrowheads="1"/>
            </p:cNvSpPr>
            <p:nvPr/>
          </p:nvSpPr>
          <p:spPr bwMode="auto">
            <a:xfrm>
              <a:off x="2405" y="1076"/>
              <a:ext cx="5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altLang="zh-CN"/>
            </a:p>
          </p:txBody>
        </p:sp>
        <p:sp>
          <p:nvSpPr>
            <p:cNvPr id="171028" name="Rectangle 1044"/>
            <p:cNvSpPr>
              <a:spLocks noChangeArrowheads="1"/>
            </p:cNvSpPr>
            <p:nvPr/>
          </p:nvSpPr>
          <p:spPr bwMode="auto">
            <a:xfrm>
              <a:off x="2424" y="1076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n</a:t>
              </a:r>
              <a:endParaRPr lang="en-US" altLang="zh-CN"/>
            </a:p>
          </p:txBody>
        </p:sp>
        <p:sp>
          <p:nvSpPr>
            <p:cNvPr id="171029" name="Rectangle 1045"/>
            <p:cNvSpPr>
              <a:spLocks noChangeArrowheads="1"/>
            </p:cNvSpPr>
            <p:nvPr/>
          </p:nvSpPr>
          <p:spPr bwMode="auto">
            <a:xfrm>
              <a:off x="2475" y="1076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altLang="zh-CN"/>
            </a:p>
          </p:txBody>
        </p:sp>
        <p:sp>
          <p:nvSpPr>
            <p:cNvPr id="171030" name="Rectangle 1046"/>
            <p:cNvSpPr>
              <a:spLocks noChangeArrowheads="1"/>
            </p:cNvSpPr>
            <p:nvPr/>
          </p:nvSpPr>
          <p:spPr bwMode="auto">
            <a:xfrm>
              <a:off x="2523" y="1076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altLang="zh-CN"/>
            </a:p>
          </p:txBody>
        </p:sp>
        <p:sp>
          <p:nvSpPr>
            <p:cNvPr id="171031" name="Rectangle 1047"/>
            <p:cNvSpPr>
              <a:spLocks noChangeArrowheads="1"/>
            </p:cNvSpPr>
            <p:nvPr/>
          </p:nvSpPr>
          <p:spPr bwMode="auto">
            <a:xfrm>
              <a:off x="2547" y="1076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en-US" altLang="zh-CN"/>
            </a:p>
          </p:txBody>
        </p:sp>
        <p:sp>
          <p:nvSpPr>
            <p:cNvPr id="171032" name="Rectangle 1048"/>
            <p:cNvSpPr>
              <a:spLocks noChangeArrowheads="1"/>
            </p:cNvSpPr>
            <p:nvPr/>
          </p:nvSpPr>
          <p:spPr bwMode="auto">
            <a:xfrm>
              <a:off x="2598" y="1076"/>
              <a:ext cx="5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altLang="zh-CN"/>
            </a:p>
          </p:txBody>
        </p:sp>
        <p:sp>
          <p:nvSpPr>
            <p:cNvPr id="171033" name="Rectangle 1049"/>
            <p:cNvSpPr>
              <a:spLocks noChangeArrowheads="1"/>
            </p:cNvSpPr>
            <p:nvPr/>
          </p:nvSpPr>
          <p:spPr bwMode="auto">
            <a:xfrm>
              <a:off x="2617" y="1076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altLang="zh-CN"/>
            </a:p>
          </p:txBody>
        </p:sp>
        <p:sp>
          <p:nvSpPr>
            <p:cNvPr id="171034" name="Rectangle 1050"/>
            <p:cNvSpPr>
              <a:spLocks noChangeArrowheads="1"/>
            </p:cNvSpPr>
            <p:nvPr/>
          </p:nvSpPr>
          <p:spPr bwMode="auto">
            <a:xfrm>
              <a:off x="2644" y="1076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altLang="zh-CN"/>
            </a:p>
          </p:txBody>
        </p:sp>
        <p:sp>
          <p:nvSpPr>
            <p:cNvPr id="171035" name="Rectangle 1051"/>
            <p:cNvSpPr>
              <a:spLocks noChangeArrowheads="1"/>
            </p:cNvSpPr>
            <p:nvPr/>
          </p:nvSpPr>
          <p:spPr bwMode="auto">
            <a:xfrm>
              <a:off x="2668" y="1076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p</a:t>
              </a:r>
              <a:endParaRPr lang="en-US" altLang="zh-CN"/>
            </a:p>
          </p:txBody>
        </p:sp>
        <p:sp>
          <p:nvSpPr>
            <p:cNvPr id="171036" name="Rectangle 1052"/>
            <p:cNvSpPr>
              <a:spLocks noChangeArrowheads="1"/>
            </p:cNvSpPr>
            <p:nvPr/>
          </p:nvSpPr>
          <p:spPr bwMode="auto">
            <a:xfrm>
              <a:off x="2716" y="1076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o</a:t>
              </a:r>
              <a:endParaRPr lang="en-US" altLang="zh-CN"/>
            </a:p>
          </p:txBody>
        </p:sp>
        <p:sp>
          <p:nvSpPr>
            <p:cNvPr id="171037" name="Rectangle 1053"/>
            <p:cNvSpPr>
              <a:spLocks noChangeArrowheads="1"/>
            </p:cNvSpPr>
            <p:nvPr/>
          </p:nvSpPr>
          <p:spPr bwMode="auto">
            <a:xfrm>
              <a:off x="2767" y="1076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 altLang="zh-CN"/>
            </a:p>
          </p:txBody>
        </p:sp>
        <p:sp>
          <p:nvSpPr>
            <p:cNvPr id="171038" name="Rectangle 1054"/>
            <p:cNvSpPr>
              <a:spLocks noChangeArrowheads="1"/>
            </p:cNvSpPr>
            <p:nvPr/>
          </p:nvSpPr>
          <p:spPr bwMode="auto">
            <a:xfrm>
              <a:off x="2810" y="1076"/>
              <a:ext cx="5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altLang="zh-CN"/>
            </a:p>
          </p:txBody>
        </p:sp>
        <p:sp>
          <p:nvSpPr>
            <p:cNvPr id="171039" name="Rectangle 1055"/>
            <p:cNvSpPr>
              <a:spLocks noChangeArrowheads="1"/>
            </p:cNvSpPr>
            <p:nvPr/>
          </p:nvSpPr>
          <p:spPr bwMode="auto">
            <a:xfrm>
              <a:off x="2832" y="1076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altLang="zh-CN"/>
            </a:p>
          </p:txBody>
        </p:sp>
        <p:sp>
          <p:nvSpPr>
            <p:cNvPr id="171040" name="Rectangle 1056"/>
            <p:cNvSpPr>
              <a:spLocks noChangeArrowheads="1"/>
            </p:cNvSpPr>
            <p:nvPr/>
          </p:nvSpPr>
          <p:spPr bwMode="auto">
            <a:xfrm>
              <a:off x="2856" y="1076"/>
              <a:ext cx="5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altLang="zh-CN"/>
            </a:p>
          </p:txBody>
        </p:sp>
        <p:sp>
          <p:nvSpPr>
            <p:cNvPr id="171041" name="Rectangle 1057"/>
            <p:cNvSpPr>
              <a:spLocks noChangeArrowheads="1"/>
            </p:cNvSpPr>
            <p:nvPr/>
          </p:nvSpPr>
          <p:spPr bwMode="auto">
            <a:xfrm>
              <a:off x="2877" y="1076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o</a:t>
              </a:r>
              <a:endParaRPr lang="en-US" altLang="zh-CN"/>
            </a:p>
          </p:txBody>
        </p:sp>
        <p:sp>
          <p:nvSpPr>
            <p:cNvPr id="171042" name="Rectangle 1058"/>
            <p:cNvSpPr>
              <a:spLocks noChangeArrowheads="1"/>
            </p:cNvSpPr>
            <p:nvPr/>
          </p:nvSpPr>
          <p:spPr bwMode="auto">
            <a:xfrm>
              <a:off x="2926" y="1076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n</a:t>
              </a:r>
              <a:endParaRPr lang="en-US" altLang="zh-CN"/>
            </a:p>
          </p:txBody>
        </p:sp>
        <p:sp>
          <p:nvSpPr>
            <p:cNvPr id="171043" name="Rectangle 1059"/>
            <p:cNvSpPr>
              <a:spLocks noChangeArrowheads="1"/>
            </p:cNvSpPr>
            <p:nvPr/>
          </p:nvSpPr>
          <p:spPr bwMode="auto">
            <a:xfrm>
              <a:off x="2977" y="1076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 altLang="zh-CN"/>
            </a:p>
          </p:txBody>
        </p:sp>
        <p:sp>
          <p:nvSpPr>
            <p:cNvPr id="171044" name="Rectangle 1060"/>
            <p:cNvSpPr>
              <a:spLocks noChangeArrowheads="1"/>
            </p:cNvSpPr>
            <p:nvPr/>
          </p:nvSpPr>
          <p:spPr bwMode="auto">
            <a:xfrm>
              <a:off x="3020" y="1076"/>
              <a:ext cx="7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)</a:t>
              </a:r>
              <a:endParaRPr lang="en-US" altLang="zh-CN"/>
            </a:p>
          </p:txBody>
        </p:sp>
        <p:sp>
          <p:nvSpPr>
            <p:cNvPr id="171045" name="Freeform 1061"/>
            <p:cNvSpPr>
              <a:spLocks/>
            </p:cNvSpPr>
            <p:nvPr/>
          </p:nvSpPr>
          <p:spPr bwMode="auto">
            <a:xfrm>
              <a:off x="1065" y="3597"/>
              <a:ext cx="41" cy="41"/>
            </a:xfrm>
            <a:custGeom>
              <a:avLst/>
              <a:gdLst>
                <a:gd name="T0" fmla="*/ 38 w 41"/>
                <a:gd name="T1" fmla="*/ 0 h 41"/>
                <a:gd name="T2" fmla="*/ 0 w 41"/>
                <a:gd name="T3" fmla="*/ 0 h 41"/>
                <a:gd name="T4" fmla="*/ 19 w 41"/>
                <a:gd name="T5" fmla="*/ 41 h 41"/>
                <a:gd name="T6" fmla="*/ 41 w 41"/>
                <a:gd name="T7" fmla="*/ 0 h 41"/>
                <a:gd name="T8" fmla="*/ 41 w 41"/>
                <a:gd name="T9" fmla="*/ 0 h 41"/>
                <a:gd name="T10" fmla="*/ 38 w 41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38" y="0"/>
                  </a:moveTo>
                  <a:lnTo>
                    <a:pt x="0" y="0"/>
                  </a:lnTo>
                  <a:lnTo>
                    <a:pt x="19" y="4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46" name="Freeform 1062"/>
            <p:cNvSpPr>
              <a:spLocks/>
            </p:cNvSpPr>
            <p:nvPr/>
          </p:nvSpPr>
          <p:spPr bwMode="auto">
            <a:xfrm>
              <a:off x="475" y="1674"/>
              <a:ext cx="40" cy="41"/>
            </a:xfrm>
            <a:custGeom>
              <a:avLst/>
              <a:gdLst>
                <a:gd name="T0" fmla="*/ 0 w 40"/>
                <a:gd name="T1" fmla="*/ 38 h 41"/>
                <a:gd name="T2" fmla="*/ 40 w 40"/>
                <a:gd name="T3" fmla="*/ 41 h 41"/>
                <a:gd name="T4" fmla="*/ 21 w 40"/>
                <a:gd name="T5" fmla="*/ 0 h 41"/>
                <a:gd name="T6" fmla="*/ 0 w 40"/>
                <a:gd name="T7" fmla="*/ 41 h 41"/>
                <a:gd name="T8" fmla="*/ 0 w 40"/>
                <a:gd name="T9" fmla="*/ 41 h 41"/>
                <a:gd name="T10" fmla="*/ 0 w 40"/>
                <a:gd name="T11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1">
                  <a:moveTo>
                    <a:pt x="0" y="38"/>
                  </a:moveTo>
                  <a:lnTo>
                    <a:pt x="40" y="41"/>
                  </a:lnTo>
                  <a:lnTo>
                    <a:pt x="21" y="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47" name="Line 1063"/>
            <p:cNvSpPr>
              <a:spLocks noChangeShapeType="1"/>
            </p:cNvSpPr>
            <p:nvPr/>
          </p:nvSpPr>
          <p:spPr bwMode="auto">
            <a:xfrm>
              <a:off x="2102" y="1571"/>
              <a:ext cx="102" cy="6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48" name="Rectangle 1064"/>
            <p:cNvSpPr>
              <a:spLocks noChangeArrowheads="1"/>
            </p:cNvSpPr>
            <p:nvPr/>
          </p:nvSpPr>
          <p:spPr bwMode="auto">
            <a:xfrm>
              <a:off x="2190" y="1498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altLang="zh-CN"/>
            </a:p>
          </p:txBody>
        </p:sp>
        <p:sp>
          <p:nvSpPr>
            <p:cNvPr id="171049" name="Rectangle 1065"/>
            <p:cNvSpPr>
              <a:spLocks noChangeArrowheads="1"/>
            </p:cNvSpPr>
            <p:nvPr/>
          </p:nvSpPr>
          <p:spPr bwMode="auto">
            <a:xfrm>
              <a:off x="2241" y="1498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6</a:t>
              </a:r>
              <a:endParaRPr lang="en-US" altLang="zh-CN"/>
            </a:p>
          </p:txBody>
        </p:sp>
        <p:sp>
          <p:nvSpPr>
            <p:cNvPr id="171050" name="Line 1066"/>
            <p:cNvSpPr>
              <a:spLocks noChangeShapeType="1"/>
            </p:cNvSpPr>
            <p:nvPr/>
          </p:nvSpPr>
          <p:spPr bwMode="auto">
            <a:xfrm>
              <a:off x="2413" y="1571"/>
              <a:ext cx="102" cy="6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51" name="Rectangle 1067"/>
            <p:cNvSpPr>
              <a:spLocks noChangeArrowheads="1"/>
            </p:cNvSpPr>
            <p:nvPr/>
          </p:nvSpPr>
          <p:spPr bwMode="auto">
            <a:xfrm>
              <a:off x="2491" y="1498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altLang="zh-CN"/>
            </a:p>
          </p:txBody>
        </p:sp>
        <p:sp>
          <p:nvSpPr>
            <p:cNvPr id="171052" name="Rectangle 1068"/>
            <p:cNvSpPr>
              <a:spLocks noChangeArrowheads="1"/>
            </p:cNvSpPr>
            <p:nvPr/>
          </p:nvSpPr>
          <p:spPr bwMode="auto">
            <a:xfrm>
              <a:off x="2542" y="1498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2</a:t>
              </a:r>
              <a:endParaRPr lang="en-US" altLang="zh-CN"/>
            </a:p>
          </p:txBody>
        </p:sp>
        <p:sp>
          <p:nvSpPr>
            <p:cNvPr id="171053" name="Rectangle 1069"/>
            <p:cNvSpPr>
              <a:spLocks noChangeArrowheads="1"/>
            </p:cNvSpPr>
            <p:nvPr/>
          </p:nvSpPr>
          <p:spPr bwMode="auto">
            <a:xfrm>
              <a:off x="2824" y="1498"/>
              <a:ext cx="10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en-US" altLang="zh-CN"/>
            </a:p>
          </p:txBody>
        </p:sp>
        <p:sp>
          <p:nvSpPr>
            <p:cNvPr id="171054" name="Rectangle 1070"/>
            <p:cNvSpPr>
              <a:spLocks noChangeArrowheads="1"/>
            </p:cNvSpPr>
            <p:nvPr/>
          </p:nvSpPr>
          <p:spPr bwMode="auto">
            <a:xfrm>
              <a:off x="2885" y="1498"/>
              <a:ext cx="86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y</a:t>
              </a:r>
              <a:endParaRPr lang="en-US" altLang="zh-CN"/>
            </a:p>
          </p:txBody>
        </p:sp>
        <p:sp>
          <p:nvSpPr>
            <p:cNvPr id="171055" name="Rectangle 1071"/>
            <p:cNvSpPr>
              <a:spLocks noChangeArrowheads="1"/>
            </p:cNvSpPr>
            <p:nvPr/>
          </p:nvSpPr>
          <p:spPr bwMode="auto">
            <a:xfrm>
              <a:off x="2928" y="1498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altLang="zh-CN"/>
            </a:p>
          </p:txBody>
        </p:sp>
        <p:sp>
          <p:nvSpPr>
            <p:cNvPr id="171056" name="Rectangle 1072"/>
            <p:cNvSpPr>
              <a:spLocks noChangeArrowheads="1"/>
            </p:cNvSpPr>
            <p:nvPr/>
          </p:nvSpPr>
          <p:spPr bwMode="auto">
            <a:xfrm>
              <a:off x="2955" y="1498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altLang="zh-CN"/>
            </a:p>
          </p:txBody>
        </p:sp>
        <p:sp>
          <p:nvSpPr>
            <p:cNvPr id="171057" name="Rectangle 1073"/>
            <p:cNvSpPr>
              <a:spLocks noChangeArrowheads="1"/>
            </p:cNvSpPr>
            <p:nvPr/>
          </p:nvSpPr>
          <p:spPr bwMode="auto">
            <a:xfrm>
              <a:off x="3004" y="1498"/>
              <a:ext cx="110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endParaRPr lang="en-US" altLang="en-US"/>
            </a:p>
          </p:txBody>
        </p:sp>
        <p:sp>
          <p:nvSpPr>
            <p:cNvPr id="171058" name="Rectangle 1074"/>
            <p:cNvSpPr>
              <a:spLocks noChangeArrowheads="1"/>
            </p:cNvSpPr>
            <p:nvPr/>
          </p:nvSpPr>
          <p:spPr bwMode="auto">
            <a:xfrm>
              <a:off x="2797" y="1606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o</a:t>
              </a:r>
              <a:endParaRPr lang="en-US" altLang="zh-CN"/>
            </a:p>
          </p:txBody>
        </p:sp>
        <p:sp>
          <p:nvSpPr>
            <p:cNvPr id="171059" name="Rectangle 1075"/>
            <p:cNvSpPr>
              <a:spLocks noChangeArrowheads="1"/>
            </p:cNvSpPr>
            <p:nvPr/>
          </p:nvSpPr>
          <p:spPr bwMode="auto">
            <a:xfrm>
              <a:off x="2848" y="1606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f</a:t>
              </a:r>
              <a:endParaRPr lang="en-US" altLang="zh-CN"/>
            </a:p>
          </p:txBody>
        </p:sp>
        <p:sp>
          <p:nvSpPr>
            <p:cNvPr id="171060" name="Rectangle 1076"/>
            <p:cNvSpPr>
              <a:spLocks noChangeArrowheads="1"/>
            </p:cNvSpPr>
            <p:nvPr/>
          </p:nvSpPr>
          <p:spPr bwMode="auto">
            <a:xfrm>
              <a:off x="2872" y="1606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f</a:t>
              </a:r>
              <a:endParaRPr lang="en-US" altLang="zh-CN"/>
            </a:p>
          </p:txBody>
        </p:sp>
        <p:sp>
          <p:nvSpPr>
            <p:cNvPr id="171061" name="Rectangle 1077"/>
            <p:cNvSpPr>
              <a:spLocks noChangeArrowheads="1"/>
            </p:cNvSpPr>
            <p:nvPr/>
          </p:nvSpPr>
          <p:spPr bwMode="auto">
            <a:xfrm>
              <a:off x="2896" y="1606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 altLang="zh-CN"/>
            </a:p>
          </p:txBody>
        </p:sp>
        <p:sp>
          <p:nvSpPr>
            <p:cNvPr id="171062" name="Rectangle 1078"/>
            <p:cNvSpPr>
              <a:spLocks noChangeArrowheads="1"/>
            </p:cNvSpPr>
            <p:nvPr/>
          </p:nvSpPr>
          <p:spPr bwMode="auto">
            <a:xfrm>
              <a:off x="2942" y="1606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altLang="zh-CN"/>
            </a:p>
          </p:txBody>
        </p:sp>
        <p:sp>
          <p:nvSpPr>
            <p:cNvPr id="171063" name="Rectangle 1079"/>
            <p:cNvSpPr>
              <a:spLocks noChangeArrowheads="1"/>
            </p:cNvSpPr>
            <p:nvPr/>
          </p:nvSpPr>
          <p:spPr bwMode="auto">
            <a:xfrm>
              <a:off x="2990" y="1606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altLang="zh-CN"/>
            </a:p>
          </p:txBody>
        </p:sp>
        <p:sp>
          <p:nvSpPr>
            <p:cNvPr id="171064" name="Freeform 1080"/>
            <p:cNvSpPr>
              <a:spLocks/>
            </p:cNvSpPr>
            <p:nvPr/>
          </p:nvSpPr>
          <p:spPr bwMode="auto">
            <a:xfrm>
              <a:off x="778" y="2191"/>
              <a:ext cx="3764" cy="1195"/>
            </a:xfrm>
            <a:custGeom>
              <a:avLst/>
              <a:gdLst>
                <a:gd name="T0" fmla="*/ 3761 w 3764"/>
                <a:gd name="T1" fmla="*/ 1193 h 1195"/>
                <a:gd name="T2" fmla="*/ 3764 w 3764"/>
                <a:gd name="T3" fmla="*/ 0 h 1195"/>
                <a:gd name="T4" fmla="*/ 0 w 3764"/>
                <a:gd name="T5" fmla="*/ 0 h 1195"/>
                <a:gd name="T6" fmla="*/ 0 w 3764"/>
                <a:gd name="T7" fmla="*/ 1195 h 1195"/>
                <a:gd name="T8" fmla="*/ 3764 w 3764"/>
                <a:gd name="T9" fmla="*/ 1195 h 1195"/>
                <a:gd name="T10" fmla="*/ 3764 w 3764"/>
                <a:gd name="T11" fmla="*/ 1195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4" h="1195">
                  <a:moveTo>
                    <a:pt x="3761" y="1193"/>
                  </a:moveTo>
                  <a:lnTo>
                    <a:pt x="3764" y="0"/>
                  </a:lnTo>
                  <a:lnTo>
                    <a:pt x="0" y="0"/>
                  </a:lnTo>
                  <a:lnTo>
                    <a:pt x="0" y="1195"/>
                  </a:lnTo>
                  <a:lnTo>
                    <a:pt x="3764" y="1195"/>
                  </a:lnTo>
                  <a:lnTo>
                    <a:pt x="3764" y="1195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65" name="Rectangle 1081"/>
            <p:cNvSpPr>
              <a:spLocks noChangeArrowheads="1"/>
            </p:cNvSpPr>
            <p:nvPr/>
          </p:nvSpPr>
          <p:spPr bwMode="auto">
            <a:xfrm>
              <a:off x="805" y="2047"/>
              <a:ext cx="10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V</a:t>
              </a:r>
              <a:endParaRPr lang="en-US" altLang="zh-CN"/>
            </a:p>
          </p:txBody>
        </p:sp>
        <p:sp>
          <p:nvSpPr>
            <p:cNvPr id="171066" name="Rectangle 1082"/>
            <p:cNvSpPr>
              <a:spLocks noChangeArrowheads="1"/>
            </p:cNvSpPr>
            <p:nvPr/>
          </p:nvSpPr>
          <p:spPr bwMode="auto">
            <a:xfrm>
              <a:off x="998" y="2050"/>
              <a:ext cx="9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altLang="zh-CN"/>
            </a:p>
          </p:txBody>
        </p:sp>
        <p:sp>
          <p:nvSpPr>
            <p:cNvPr id="171067" name="Rectangle 1083"/>
            <p:cNvSpPr>
              <a:spLocks noChangeArrowheads="1"/>
            </p:cNvSpPr>
            <p:nvPr/>
          </p:nvSpPr>
          <p:spPr bwMode="auto">
            <a:xfrm>
              <a:off x="1055" y="2050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altLang="zh-CN"/>
            </a:p>
          </p:txBody>
        </p:sp>
        <p:sp>
          <p:nvSpPr>
            <p:cNvPr id="171068" name="Rectangle 1084"/>
            <p:cNvSpPr>
              <a:spLocks noChangeArrowheads="1"/>
            </p:cNvSpPr>
            <p:nvPr/>
          </p:nvSpPr>
          <p:spPr bwMode="auto">
            <a:xfrm>
              <a:off x="1103" y="2050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altLang="zh-CN"/>
            </a:p>
          </p:txBody>
        </p:sp>
        <p:sp>
          <p:nvSpPr>
            <p:cNvPr id="171069" name="Rectangle 1085"/>
            <p:cNvSpPr>
              <a:spLocks noChangeArrowheads="1"/>
            </p:cNvSpPr>
            <p:nvPr/>
          </p:nvSpPr>
          <p:spPr bwMode="auto">
            <a:xfrm>
              <a:off x="2708" y="2047"/>
              <a:ext cx="10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altLang="zh-CN"/>
            </a:p>
          </p:txBody>
        </p:sp>
        <p:sp>
          <p:nvSpPr>
            <p:cNvPr id="171070" name="Rectangle 1086"/>
            <p:cNvSpPr>
              <a:spLocks noChangeArrowheads="1"/>
            </p:cNvSpPr>
            <p:nvPr/>
          </p:nvSpPr>
          <p:spPr bwMode="auto">
            <a:xfrm>
              <a:off x="2773" y="2047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altLang="zh-CN"/>
            </a:p>
          </p:txBody>
        </p:sp>
        <p:sp>
          <p:nvSpPr>
            <p:cNvPr id="171071" name="Rectangle 1087"/>
            <p:cNvSpPr>
              <a:spLocks noChangeArrowheads="1"/>
            </p:cNvSpPr>
            <p:nvPr/>
          </p:nvSpPr>
          <p:spPr bwMode="auto">
            <a:xfrm>
              <a:off x="2821" y="2047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altLang="zh-CN"/>
            </a:p>
          </p:txBody>
        </p:sp>
        <p:sp>
          <p:nvSpPr>
            <p:cNvPr id="171072" name="Rectangle 1088"/>
            <p:cNvSpPr>
              <a:spLocks noChangeArrowheads="1"/>
            </p:cNvSpPr>
            <p:nvPr/>
          </p:nvSpPr>
          <p:spPr bwMode="auto">
            <a:xfrm>
              <a:off x="2845" y="2047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altLang="zh-CN"/>
            </a:p>
          </p:txBody>
        </p:sp>
        <p:sp>
          <p:nvSpPr>
            <p:cNvPr id="171073" name="Freeform 1089"/>
            <p:cNvSpPr>
              <a:spLocks/>
            </p:cNvSpPr>
            <p:nvPr/>
          </p:nvSpPr>
          <p:spPr bwMode="auto">
            <a:xfrm>
              <a:off x="778" y="2667"/>
              <a:ext cx="3764" cy="122"/>
            </a:xfrm>
            <a:custGeom>
              <a:avLst/>
              <a:gdLst>
                <a:gd name="T0" fmla="*/ 3761 w 3764"/>
                <a:gd name="T1" fmla="*/ 119 h 122"/>
                <a:gd name="T2" fmla="*/ 3764 w 3764"/>
                <a:gd name="T3" fmla="*/ 0 h 122"/>
                <a:gd name="T4" fmla="*/ 0 w 3764"/>
                <a:gd name="T5" fmla="*/ 0 h 122"/>
                <a:gd name="T6" fmla="*/ 0 w 3764"/>
                <a:gd name="T7" fmla="*/ 122 h 122"/>
                <a:gd name="T8" fmla="*/ 3764 w 3764"/>
                <a:gd name="T9" fmla="*/ 122 h 122"/>
                <a:gd name="T10" fmla="*/ 3764 w 3764"/>
                <a:gd name="T11" fmla="*/ 122 h 122"/>
                <a:gd name="T12" fmla="*/ 3761 w 3764"/>
                <a:gd name="T13" fmla="*/ 11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4" h="122">
                  <a:moveTo>
                    <a:pt x="3761" y="119"/>
                  </a:moveTo>
                  <a:lnTo>
                    <a:pt x="3764" y="0"/>
                  </a:lnTo>
                  <a:lnTo>
                    <a:pt x="0" y="0"/>
                  </a:lnTo>
                  <a:lnTo>
                    <a:pt x="0" y="122"/>
                  </a:lnTo>
                  <a:lnTo>
                    <a:pt x="3764" y="122"/>
                  </a:lnTo>
                  <a:lnTo>
                    <a:pt x="3764" y="122"/>
                  </a:lnTo>
                  <a:lnTo>
                    <a:pt x="3761" y="11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74" name="Freeform 1090"/>
            <p:cNvSpPr>
              <a:spLocks/>
            </p:cNvSpPr>
            <p:nvPr/>
          </p:nvSpPr>
          <p:spPr bwMode="auto">
            <a:xfrm>
              <a:off x="778" y="2667"/>
              <a:ext cx="3764" cy="122"/>
            </a:xfrm>
            <a:custGeom>
              <a:avLst/>
              <a:gdLst>
                <a:gd name="T0" fmla="*/ 3761 w 3764"/>
                <a:gd name="T1" fmla="*/ 119 h 122"/>
                <a:gd name="T2" fmla="*/ 3764 w 3764"/>
                <a:gd name="T3" fmla="*/ 0 h 122"/>
                <a:gd name="T4" fmla="*/ 0 w 3764"/>
                <a:gd name="T5" fmla="*/ 0 h 122"/>
                <a:gd name="T6" fmla="*/ 0 w 3764"/>
                <a:gd name="T7" fmla="*/ 122 h 122"/>
                <a:gd name="T8" fmla="*/ 3764 w 3764"/>
                <a:gd name="T9" fmla="*/ 122 h 122"/>
                <a:gd name="T10" fmla="*/ 3764 w 3764"/>
                <a:gd name="T1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4" h="122">
                  <a:moveTo>
                    <a:pt x="3761" y="119"/>
                  </a:moveTo>
                  <a:lnTo>
                    <a:pt x="3764" y="0"/>
                  </a:lnTo>
                  <a:lnTo>
                    <a:pt x="0" y="0"/>
                  </a:lnTo>
                  <a:lnTo>
                    <a:pt x="0" y="122"/>
                  </a:lnTo>
                  <a:lnTo>
                    <a:pt x="3764" y="122"/>
                  </a:lnTo>
                  <a:lnTo>
                    <a:pt x="3764" y="12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75" name="Freeform 1091"/>
            <p:cNvSpPr>
              <a:spLocks/>
            </p:cNvSpPr>
            <p:nvPr/>
          </p:nvSpPr>
          <p:spPr bwMode="auto">
            <a:xfrm>
              <a:off x="808" y="2707"/>
              <a:ext cx="40" cy="41"/>
            </a:xfrm>
            <a:custGeom>
              <a:avLst/>
              <a:gdLst>
                <a:gd name="T0" fmla="*/ 19 w 40"/>
                <a:gd name="T1" fmla="*/ 38 h 41"/>
                <a:gd name="T2" fmla="*/ 24 w 40"/>
                <a:gd name="T3" fmla="*/ 41 h 41"/>
                <a:gd name="T4" fmla="*/ 27 w 40"/>
                <a:gd name="T5" fmla="*/ 38 h 41"/>
                <a:gd name="T6" fmla="*/ 29 w 40"/>
                <a:gd name="T7" fmla="*/ 38 h 41"/>
                <a:gd name="T8" fmla="*/ 32 w 40"/>
                <a:gd name="T9" fmla="*/ 36 h 41"/>
                <a:gd name="T10" fmla="*/ 35 w 40"/>
                <a:gd name="T11" fmla="*/ 36 h 41"/>
                <a:gd name="T12" fmla="*/ 37 w 40"/>
                <a:gd name="T13" fmla="*/ 33 h 41"/>
                <a:gd name="T14" fmla="*/ 37 w 40"/>
                <a:gd name="T15" fmla="*/ 30 h 41"/>
                <a:gd name="T16" fmla="*/ 40 w 40"/>
                <a:gd name="T17" fmla="*/ 27 h 41"/>
                <a:gd name="T18" fmla="*/ 40 w 40"/>
                <a:gd name="T19" fmla="*/ 25 h 41"/>
                <a:gd name="T20" fmla="*/ 40 w 40"/>
                <a:gd name="T21" fmla="*/ 19 h 41"/>
                <a:gd name="T22" fmla="*/ 40 w 40"/>
                <a:gd name="T23" fmla="*/ 19 h 41"/>
                <a:gd name="T24" fmla="*/ 40 w 40"/>
                <a:gd name="T25" fmla="*/ 17 h 41"/>
                <a:gd name="T26" fmla="*/ 37 w 40"/>
                <a:gd name="T27" fmla="*/ 14 h 41"/>
                <a:gd name="T28" fmla="*/ 37 w 40"/>
                <a:gd name="T29" fmla="*/ 11 h 41"/>
                <a:gd name="T30" fmla="*/ 35 w 40"/>
                <a:gd name="T31" fmla="*/ 9 h 41"/>
                <a:gd name="T32" fmla="*/ 32 w 40"/>
                <a:gd name="T33" fmla="*/ 6 h 41"/>
                <a:gd name="T34" fmla="*/ 29 w 40"/>
                <a:gd name="T35" fmla="*/ 3 h 41"/>
                <a:gd name="T36" fmla="*/ 27 w 40"/>
                <a:gd name="T37" fmla="*/ 3 h 41"/>
                <a:gd name="T38" fmla="*/ 24 w 40"/>
                <a:gd name="T39" fmla="*/ 0 h 41"/>
                <a:gd name="T40" fmla="*/ 21 w 40"/>
                <a:gd name="T41" fmla="*/ 0 h 41"/>
                <a:gd name="T42" fmla="*/ 16 w 40"/>
                <a:gd name="T43" fmla="*/ 0 h 41"/>
                <a:gd name="T44" fmla="*/ 13 w 40"/>
                <a:gd name="T45" fmla="*/ 3 h 41"/>
                <a:gd name="T46" fmla="*/ 11 w 40"/>
                <a:gd name="T47" fmla="*/ 3 h 41"/>
                <a:gd name="T48" fmla="*/ 8 w 40"/>
                <a:gd name="T49" fmla="*/ 6 h 41"/>
                <a:gd name="T50" fmla="*/ 5 w 40"/>
                <a:gd name="T51" fmla="*/ 6 h 41"/>
                <a:gd name="T52" fmla="*/ 5 w 40"/>
                <a:gd name="T53" fmla="*/ 9 h 41"/>
                <a:gd name="T54" fmla="*/ 2 w 40"/>
                <a:gd name="T55" fmla="*/ 11 h 41"/>
                <a:gd name="T56" fmla="*/ 2 w 40"/>
                <a:gd name="T57" fmla="*/ 14 h 41"/>
                <a:gd name="T58" fmla="*/ 0 w 40"/>
                <a:gd name="T59" fmla="*/ 17 h 41"/>
                <a:gd name="T60" fmla="*/ 0 w 40"/>
                <a:gd name="T61" fmla="*/ 19 h 41"/>
                <a:gd name="T62" fmla="*/ 0 w 40"/>
                <a:gd name="T63" fmla="*/ 25 h 41"/>
                <a:gd name="T64" fmla="*/ 2 w 40"/>
                <a:gd name="T65" fmla="*/ 27 h 41"/>
                <a:gd name="T66" fmla="*/ 2 w 40"/>
                <a:gd name="T67" fmla="*/ 30 h 41"/>
                <a:gd name="T68" fmla="*/ 5 w 40"/>
                <a:gd name="T69" fmla="*/ 33 h 41"/>
                <a:gd name="T70" fmla="*/ 5 w 40"/>
                <a:gd name="T71" fmla="*/ 36 h 41"/>
                <a:gd name="T72" fmla="*/ 8 w 40"/>
                <a:gd name="T73" fmla="*/ 36 h 41"/>
                <a:gd name="T74" fmla="*/ 11 w 40"/>
                <a:gd name="T75" fmla="*/ 38 h 41"/>
                <a:gd name="T76" fmla="*/ 13 w 40"/>
                <a:gd name="T77" fmla="*/ 38 h 41"/>
                <a:gd name="T78" fmla="*/ 16 w 40"/>
                <a:gd name="T79" fmla="*/ 41 h 41"/>
                <a:gd name="T80" fmla="*/ 21 w 40"/>
                <a:gd name="T81" fmla="*/ 41 h 41"/>
                <a:gd name="T82" fmla="*/ 21 w 40"/>
                <a:gd name="T83" fmla="*/ 41 h 41"/>
                <a:gd name="T84" fmla="*/ 19 w 40"/>
                <a:gd name="T85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41">
                  <a:moveTo>
                    <a:pt x="19" y="38"/>
                  </a:moveTo>
                  <a:lnTo>
                    <a:pt x="24" y="41"/>
                  </a:lnTo>
                  <a:lnTo>
                    <a:pt x="27" y="38"/>
                  </a:lnTo>
                  <a:lnTo>
                    <a:pt x="29" y="38"/>
                  </a:lnTo>
                  <a:lnTo>
                    <a:pt x="32" y="36"/>
                  </a:lnTo>
                  <a:lnTo>
                    <a:pt x="35" y="36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0" y="25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17"/>
                  </a:lnTo>
                  <a:lnTo>
                    <a:pt x="37" y="14"/>
                  </a:lnTo>
                  <a:lnTo>
                    <a:pt x="37" y="11"/>
                  </a:lnTo>
                  <a:lnTo>
                    <a:pt x="35" y="9"/>
                  </a:lnTo>
                  <a:lnTo>
                    <a:pt x="32" y="6"/>
                  </a:lnTo>
                  <a:lnTo>
                    <a:pt x="29" y="3"/>
                  </a:lnTo>
                  <a:lnTo>
                    <a:pt x="27" y="3"/>
                  </a:lnTo>
                  <a:lnTo>
                    <a:pt x="24" y="0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13" y="3"/>
                  </a:lnTo>
                  <a:lnTo>
                    <a:pt x="11" y="3"/>
                  </a:lnTo>
                  <a:lnTo>
                    <a:pt x="8" y="6"/>
                  </a:lnTo>
                  <a:lnTo>
                    <a:pt x="5" y="6"/>
                  </a:lnTo>
                  <a:lnTo>
                    <a:pt x="5" y="9"/>
                  </a:lnTo>
                  <a:lnTo>
                    <a:pt x="2" y="11"/>
                  </a:lnTo>
                  <a:lnTo>
                    <a:pt x="2" y="14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5"/>
                  </a:lnTo>
                  <a:lnTo>
                    <a:pt x="2" y="27"/>
                  </a:lnTo>
                  <a:lnTo>
                    <a:pt x="2" y="30"/>
                  </a:lnTo>
                  <a:lnTo>
                    <a:pt x="5" y="33"/>
                  </a:lnTo>
                  <a:lnTo>
                    <a:pt x="5" y="36"/>
                  </a:lnTo>
                  <a:lnTo>
                    <a:pt x="8" y="36"/>
                  </a:lnTo>
                  <a:lnTo>
                    <a:pt x="11" y="38"/>
                  </a:lnTo>
                  <a:lnTo>
                    <a:pt x="13" y="38"/>
                  </a:lnTo>
                  <a:lnTo>
                    <a:pt x="16" y="41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76" name="Freeform 1092"/>
            <p:cNvSpPr>
              <a:spLocks/>
            </p:cNvSpPr>
            <p:nvPr/>
          </p:nvSpPr>
          <p:spPr bwMode="auto">
            <a:xfrm>
              <a:off x="1065" y="2702"/>
              <a:ext cx="41" cy="41"/>
            </a:xfrm>
            <a:custGeom>
              <a:avLst/>
              <a:gdLst>
                <a:gd name="T0" fmla="*/ 19 w 41"/>
                <a:gd name="T1" fmla="*/ 38 h 41"/>
                <a:gd name="T2" fmla="*/ 22 w 41"/>
                <a:gd name="T3" fmla="*/ 41 h 41"/>
                <a:gd name="T4" fmla="*/ 27 w 41"/>
                <a:gd name="T5" fmla="*/ 38 h 41"/>
                <a:gd name="T6" fmla="*/ 30 w 41"/>
                <a:gd name="T7" fmla="*/ 38 h 41"/>
                <a:gd name="T8" fmla="*/ 33 w 41"/>
                <a:gd name="T9" fmla="*/ 35 h 41"/>
                <a:gd name="T10" fmla="*/ 33 w 41"/>
                <a:gd name="T11" fmla="*/ 35 h 41"/>
                <a:gd name="T12" fmla="*/ 35 w 41"/>
                <a:gd name="T13" fmla="*/ 32 h 41"/>
                <a:gd name="T14" fmla="*/ 38 w 41"/>
                <a:gd name="T15" fmla="*/ 30 h 41"/>
                <a:gd name="T16" fmla="*/ 38 w 41"/>
                <a:gd name="T17" fmla="*/ 27 h 41"/>
                <a:gd name="T18" fmla="*/ 38 w 41"/>
                <a:gd name="T19" fmla="*/ 24 h 41"/>
                <a:gd name="T20" fmla="*/ 41 w 41"/>
                <a:gd name="T21" fmla="*/ 19 h 41"/>
                <a:gd name="T22" fmla="*/ 38 w 41"/>
                <a:gd name="T23" fmla="*/ 16 h 41"/>
                <a:gd name="T24" fmla="*/ 38 w 41"/>
                <a:gd name="T25" fmla="*/ 14 h 41"/>
                <a:gd name="T26" fmla="*/ 38 w 41"/>
                <a:gd name="T27" fmla="*/ 11 h 41"/>
                <a:gd name="T28" fmla="*/ 35 w 41"/>
                <a:gd name="T29" fmla="*/ 8 h 41"/>
                <a:gd name="T30" fmla="*/ 33 w 41"/>
                <a:gd name="T31" fmla="*/ 5 h 41"/>
                <a:gd name="T32" fmla="*/ 33 w 41"/>
                <a:gd name="T33" fmla="*/ 3 h 41"/>
                <a:gd name="T34" fmla="*/ 30 w 41"/>
                <a:gd name="T35" fmla="*/ 3 h 41"/>
                <a:gd name="T36" fmla="*/ 27 w 41"/>
                <a:gd name="T37" fmla="*/ 0 h 41"/>
                <a:gd name="T38" fmla="*/ 22 w 41"/>
                <a:gd name="T39" fmla="*/ 0 h 41"/>
                <a:gd name="T40" fmla="*/ 19 w 41"/>
                <a:gd name="T41" fmla="*/ 0 h 41"/>
                <a:gd name="T42" fmla="*/ 17 w 41"/>
                <a:gd name="T43" fmla="*/ 0 h 41"/>
                <a:gd name="T44" fmla="*/ 14 w 41"/>
                <a:gd name="T45" fmla="*/ 0 h 41"/>
                <a:gd name="T46" fmla="*/ 11 w 41"/>
                <a:gd name="T47" fmla="*/ 3 h 41"/>
                <a:gd name="T48" fmla="*/ 9 w 41"/>
                <a:gd name="T49" fmla="*/ 3 h 41"/>
                <a:gd name="T50" fmla="*/ 6 w 41"/>
                <a:gd name="T51" fmla="*/ 5 h 41"/>
                <a:gd name="T52" fmla="*/ 3 w 41"/>
                <a:gd name="T53" fmla="*/ 8 h 41"/>
                <a:gd name="T54" fmla="*/ 3 w 41"/>
                <a:gd name="T55" fmla="*/ 11 h 41"/>
                <a:gd name="T56" fmla="*/ 0 w 41"/>
                <a:gd name="T57" fmla="*/ 14 h 41"/>
                <a:gd name="T58" fmla="*/ 0 w 41"/>
                <a:gd name="T59" fmla="*/ 16 h 41"/>
                <a:gd name="T60" fmla="*/ 0 w 41"/>
                <a:gd name="T61" fmla="*/ 19 h 41"/>
                <a:gd name="T62" fmla="*/ 0 w 41"/>
                <a:gd name="T63" fmla="*/ 24 h 41"/>
                <a:gd name="T64" fmla="*/ 0 w 41"/>
                <a:gd name="T65" fmla="*/ 27 h 41"/>
                <a:gd name="T66" fmla="*/ 3 w 41"/>
                <a:gd name="T67" fmla="*/ 30 h 41"/>
                <a:gd name="T68" fmla="*/ 3 w 41"/>
                <a:gd name="T69" fmla="*/ 32 h 41"/>
                <a:gd name="T70" fmla="*/ 6 w 41"/>
                <a:gd name="T71" fmla="*/ 35 h 41"/>
                <a:gd name="T72" fmla="*/ 9 w 41"/>
                <a:gd name="T73" fmla="*/ 35 h 41"/>
                <a:gd name="T74" fmla="*/ 11 w 41"/>
                <a:gd name="T75" fmla="*/ 38 h 41"/>
                <a:gd name="T76" fmla="*/ 14 w 41"/>
                <a:gd name="T77" fmla="*/ 38 h 41"/>
                <a:gd name="T78" fmla="*/ 17 w 41"/>
                <a:gd name="T79" fmla="*/ 41 h 41"/>
                <a:gd name="T80" fmla="*/ 19 w 41"/>
                <a:gd name="T81" fmla="*/ 41 h 41"/>
                <a:gd name="T82" fmla="*/ 19 w 41"/>
                <a:gd name="T83" fmla="*/ 41 h 41"/>
                <a:gd name="T84" fmla="*/ 19 w 41"/>
                <a:gd name="T85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" h="41">
                  <a:moveTo>
                    <a:pt x="19" y="38"/>
                  </a:moveTo>
                  <a:lnTo>
                    <a:pt x="22" y="41"/>
                  </a:lnTo>
                  <a:lnTo>
                    <a:pt x="27" y="38"/>
                  </a:lnTo>
                  <a:lnTo>
                    <a:pt x="30" y="38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5" y="32"/>
                  </a:lnTo>
                  <a:lnTo>
                    <a:pt x="38" y="30"/>
                  </a:lnTo>
                  <a:lnTo>
                    <a:pt x="38" y="27"/>
                  </a:lnTo>
                  <a:lnTo>
                    <a:pt x="38" y="24"/>
                  </a:lnTo>
                  <a:lnTo>
                    <a:pt x="41" y="19"/>
                  </a:lnTo>
                  <a:lnTo>
                    <a:pt x="38" y="16"/>
                  </a:lnTo>
                  <a:lnTo>
                    <a:pt x="38" y="14"/>
                  </a:lnTo>
                  <a:lnTo>
                    <a:pt x="38" y="11"/>
                  </a:lnTo>
                  <a:lnTo>
                    <a:pt x="35" y="8"/>
                  </a:lnTo>
                  <a:lnTo>
                    <a:pt x="33" y="5"/>
                  </a:lnTo>
                  <a:lnTo>
                    <a:pt x="33" y="3"/>
                  </a:lnTo>
                  <a:lnTo>
                    <a:pt x="30" y="3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3"/>
                  </a:lnTo>
                  <a:lnTo>
                    <a:pt x="9" y="3"/>
                  </a:lnTo>
                  <a:lnTo>
                    <a:pt x="6" y="5"/>
                  </a:lnTo>
                  <a:lnTo>
                    <a:pt x="3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0" y="24"/>
                  </a:lnTo>
                  <a:lnTo>
                    <a:pt x="0" y="27"/>
                  </a:lnTo>
                  <a:lnTo>
                    <a:pt x="3" y="30"/>
                  </a:lnTo>
                  <a:lnTo>
                    <a:pt x="3" y="32"/>
                  </a:lnTo>
                  <a:lnTo>
                    <a:pt x="6" y="35"/>
                  </a:lnTo>
                  <a:lnTo>
                    <a:pt x="9" y="35"/>
                  </a:lnTo>
                  <a:lnTo>
                    <a:pt x="11" y="38"/>
                  </a:lnTo>
                  <a:lnTo>
                    <a:pt x="14" y="38"/>
                  </a:lnTo>
                  <a:lnTo>
                    <a:pt x="17" y="41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77" name="Freeform 1093"/>
            <p:cNvSpPr>
              <a:spLocks/>
            </p:cNvSpPr>
            <p:nvPr/>
          </p:nvSpPr>
          <p:spPr bwMode="auto">
            <a:xfrm>
              <a:off x="1667" y="2707"/>
              <a:ext cx="40" cy="41"/>
            </a:xfrm>
            <a:custGeom>
              <a:avLst/>
              <a:gdLst>
                <a:gd name="T0" fmla="*/ 19 w 40"/>
                <a:gd name="T1" fmla="*/ 38 h 41"/>
                <a:gd name="T2" fmla="*/ 21 w 40"/>
                <a:gd name="T3" fmla="*/ 41 h 41"/>
                <a:gd name="T4" fmla="*/ 27 w 40"/>
                <a:gd name="T5" fmla="*/ 38 h 41"/>
                <a:gd name="T6" fmla="*/ 29 w 40"/>
                <a:gd name="T7" fmla="*/ 38 h 41"/>
                <a:gd name="T8" fmla="*/ 32 w 40"/>
                <a:gd name="T9" fmla="*/ 36 h 41"/>
                <a:gd name="T10" fmla="*/ 32 w 40"/>
                <a:gd name="T11" fmla="*/ 36 h 41"/>
                <a:gd name="T12" fmla="*/ 35 w 40"/>
                <a:gd name="T13" fmla="*/ 33 h 41"/>
                <a:gd name="T14" fmla="*/ 37 w 40"/>
                <a:gd name="T15" fmla="*/ 30 h 41"/>
                <a:gd name="T16" fmla="*/ 37 w 40"/>
                <a:gd name="T17" fmla="*/ 27 h 41"/>
                <a:gd name="T18" fmla="*/ 40 w 40"/>
                <a:gd name="T19" fmla="*/ 25 h 41"/>
                <a:gd name="T20" fmla="*/ 40 w 40"/>
                <a:gd name="T21" fmla="*/ 19 h 41"/>
                <a:gd name="T22" fmla="*/ 40 w 40"/>
                <a:gd name="T23" fmla="*/ 17 h 41"/>
                <a:gd name="T24" fmla="*/ 37 w 40"/>
                <a:gd name="T25" fmla="*/ 14 h 41"/>
                <a:gd name="T26" fmla="*/ 37 w 40"/>
                <a:gd name="T27" fmla="*/ 11 h 41"/>
                <a:gd name="T28" fmla="*/ 35 w 40"/>
                <a:gd name="T29" fmla="*/ 9 h 41"/>
                <a:gd name="T30" fmla="*/ 32 w 40"/>
                <a:gd name="T31" fmla="*/ 6 h 41"/>
                <a:gd name="T32" fmla="*/ 32 w 40"/>
                <a:gd name="T33" fmla="*/ 6 h 41"/>
                <a:gd name="T34" fmla="*/ 29 w 40"/>
                <a:gd name="T35" fmla="*/ 3 h 41"/>
                <a:gd name="T36" fmla="*/ 27 w 40"/>
                <a:gd name="T37" fmla="*/ 3 h 41"/>
                <a:gd name="T38" fmla="*/ 21 w 40"/>
                <a:gd name="T39" fmla="*/ 0 h 41"/>
                <a:gd name="T40" fmla="*/ 19 w 40"/>
                <a:gd name="T41" fmla="*/ 0 h 41"/>
                <a:gd name="T42" fmla="*/ 16 w 40"/>
                <a:gd name="T43" fmla="*/ 0 h 41"/>
                <a:gd name="T44" fmla="*/ 13 w 40"/>
                <a:gd name="T45" fmla="*/ 3 h 41"/>
                <a:gd name="T46" fmla="*/ 11 w 40"/>
                <a:gd name="T47" fmla="*/ 3 h 41"/>
                <a:gd name="T48" fmla="*/ 8 w 40"/>
                <a:gd name="T49" fmla="*/ 6 h 41"/>
                <a:gd name="T50" fmla="*/ 5 w 40"/>
                <a:gd name="T51" fmla="*/ 6 h 41"/>
                <a:gd name="T52" fmla="*/ 2 w 40"/>
                <a:gd name="T53" fmla="*/ 9 h 41"/>
                <a:gd name="T54" fmla="*/ 2 w 40"/>
                <a:gd name="T55" fmla="*/ 11 h 41"/>
                <a:gd name="T56" fmla="*/ 0 w 40"/>
                <a:gd name="T57" fmla="*/ 14 h 41"/>
                <a:gd name="T58" fmla="*/ 0 w 40"/>
                <a:gd name="T59" fmla="*/ 17 h 41"/>
                <a:gd name="T60" fmla="*/ 0 w 40"/>
                <a:gd name="T61" fmla="*/ 19 h 41"/>
                <a:gd name="T62" fmla="*/ 0 w 40"/>
                <a:gd name="T63" fmla="*/ 25 h 41"/>
                <a:gd name="T64" fmla="*/ 0 w 40"/>
                <a:gd name="T65" fmla="*/ 27 h 41"/>
                <a:gd name="T66" fmla="*/ 2 w 40"/>
                <a:gd name="T67" fmla="*/ 30 h 41"/>
                <a:gd name="T68" fmla="*/ 2 w 40"/>
                <a:gd name="T69" fmla="*/ 33 h 41"/>
                <a:gd name="T70" fmla="*/ 5 w 40"/>
                <a:gd name="T71" fmla="*/ 36 h 41"/>
                <a:gd name="T72" fmla="*/ 8 w 40"/>
                <a:gd name="T73" fmla="*/ 36 h 41"/>
                <a:gd name="T74" fmla="*/ 11 w 40"/>
                <a:gd name="T75" fmla="*/ 38 h 41"/>
                <a:gd name="T76" fmla="*/ 13 w 40"/>
                <a:gd name="T77" fmla="*/ 38 h 41"/>
                <a:gd name="T78" fmla="*/ 16 w 40"/>
                <a:gd name="T79" fmla="*/ 41 h 41"/>
                <a:gd name="T80" fmla="*/ 19 w 40"/>
                <a:gd name="T81" fmla="*/ 41 h 41"/>
                <a:gd name="T82" fmla="*/ 19 w 40"/>
                <a:gd name="T83" fmla="*/ 41 h 41"/>
                <a:gd name="T84" fmla="*/ 19 w 40"/>
                <a:gd name="T85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41">
                  <a:moveTo>
                    <a:pt x="19" y="38"/>
                  </a:moveTo>
                  <a:lnTo>
                    <a:pt x="21" y="41"/>
                  </a:lnTo>
                  <a:lnTo>
                    <a:pt x="27" y="38"/>
                  </a:lnTo>
                  <a:lnTo>
                    <a:pt x="29" y="38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5" y="33"/>
                  </a:lnTo>
                  <a:lnTo>
                    <a:pt x="37" y="30"/>
                  </a:lnTo>
                  <a:lnTo>
                    <a:pt x="37" y="27"/>
                  </a:lnTo>
                  <a:lnTo>
                    <a:pt x="40" y="25"/>
                  </a:lnTo>
                  <a:lnTo>
                    <a:pt x="40" y="19"/>
                  </a:lnTo>
                  <a:lnTo>
                    <a:pt x="40" y="17"/>
                  </a:lnTo>
                  <a:lnTo>
                    <a:pt x="37" y="14"/>
                  </a:lnTo>
                  <a:lnTo>
                    <a:pt x="37" y="11"/>
                  </a:lnTo>
                  <a:lnTo>
                    <a:pt x="35" y="9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9" y="3"/>
                  </a:lnTo>
                  <a:lnTo>
                    <a:pt x="27" y="3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3" y="3"/>
                  </a:lnTo>
                  <a:lnTo>
                    <a:pt x="11" y="3"/>
                  </a:lnTo>
                  <a:lnTo>
                    <a:pt x="8" y="6"/>
                  </a:lnTo>
                  <a:lnTo>
                    <a:pt x="5" y="6"/>
                  </a:lnTo>
                  <a:lnTo>
                    <a:pt x="2" y="9"/>
                  </a:lnTo>
                  <a:lnTo>
                    <a:pt x="2" y="11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5"/>
                  </a:lnTo>
                  <a:lnTo>
                    <a:pt x="0" y="27"/>
                  </a:lnTo>
                  <a:lnTo>
                    <a:pt x="2" y="30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8" y="36"/>
                  </a:lnTo>
                  <a:lnTo>
                    <a:pt x="11" y="38"/>
                  </a:lnTo>
                  <a:lnTo>
                    <a:pt x="13" y="38"/>
                  </a:lnTo>
                  <a:lnTo>
                    <a:pt x="16" y="41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78" name="Freeform 1094"/>
            <p:cNvSpPr>
              <a:spLocks/>
            </p:cNvSpPr>
            <p:nvPr/>
          </p:nvSpPr>
          <p:spPr bwMode="auto">
            <a:xfrm>
              <a:off x="730" y="2707"/>
              <a:ext cx="40" cy="41"/>
            </a:xfrm>
            <a:custGeom>
              <a:avLst/>
              <a:gdLst>
                <a:gd name="T0" fmla="*/ 0 w 40"/>
                <a:gd name="T1" fmla="*/ 0 h 41"/>
                <a:gd name="T2" fmla="*/ 3 w 40"/>
                <a:gd name="T3" fmla="*/ 41 h 41"/>
                <a:gd name="T4" fmla="*/ 40 w 40"/>
                <a:gd name="T5" fmla="*/ 22 h 41"/>
                <a:gd name="T6" fmla="*/ 3 w 40"/>
                <a:gd name="T7" fmla="*/ 3 h 41"/>
                <a:gd name="T8" fmla="*/ 3 w 40"/>
                <a:gd name="T9" fmla="*/ 3 h 41"/>
                <a:gd name="T10" fmla="*/ 0 w 40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1">
                  <a:moveTo>
                    <a:pt x="0" y="0"/>
                  </a:moveTo>
                  <a:lnTo>
                    <a:pt x="3" y="41"/>
                  </a:lnTo>
                  <a:lnTo>
                    <a:pt x="40" y="22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79" name="Freeform 1095"/>
            <p:cNvSpPr>
              <a:spLocks/>
            </p:cNvSpPr>
            <p:nvPr/>
          </p:nvSpPr>
          <p:spPr bwMode="auto">
            <a:xfrm>
              <a:off x="663" y="1482"/>
              <a:ext cx="1793" cy="1247"/>
            </a:xfrm>
            <a:custGeom>
              <a:avLst/>
              <a:gdLst>
                <a:gd name="T0" fmla="*/ 1793 w 1793"/>
                <a:gd name="T1" fmla="*/ 0 h 1247"/>
                <a:gd name="T2" fmla="*/ 1793 w 1793"/>
                <a:gd name="T3" fmla="*/ 390 h 1247"/>
                <a:gd name="T4" fmla="*/ 0 w 1793"/>
                <a:gd name="T5" fmla="*/ 390 h 1247"/>
                <a:gd name="T6" fmla="*/ 0 w 1793"/>
                <a:gd name="T7" fmla="*/ 1247 h 1247"/>
                <a:gd name="T8" fmla="*/ 83 w 1793"/>
                <a:gd name="T9" fmla="*/ 1247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3" h="1247">
                  <a:moveTo>
                    <a:pt x="1793" y="0"/>
                  </a:moveTo>
                  <a:lnTo>
                    <a:pt x="1793" y="390"/>
                  </a:lnTo>
                  <a:lnTo>
                    <a:pt x="0" y="390"/>
                  </a:lnTo>
                  <a:lnTo>
                    <a:pt x="0" y="1247"/>
                  </a:lnTo>
                  <a:lnTo>
                    <a:pt x="83" y="1247"/>
                  </a:lnTo>
                </a:path>
              </a:pathLst>
            </a:cu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80" name="Rectangle 1096"/>
            <p:cNvSpPr>
              <a:spLocks noChangeArrowheads="1"/>
            </p:cNvSpPr>
            <p:nvPr/>
          </p:nvSpPr>
          <p:spPr bwMode="auto">
            <a:xfrm>
              <a:off x="440" y="1550"/>
              <a:ext cx="10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H</a:t>
              </a:r>
              <a:endParaRPr lang="en-US" altLang="zh-CN"/>
            </a:p>
          </p:txBody>
        </p:sp>
        <p:sp>
          <p:nvSpPr>
            <p:cNvPr id="171081" name="Rectangle 1097"/>
            <p:cNvSpPr>
              <a:spLocks noChangeArrowheads="1"/>
            </p:cNvSpPr>
            <p:nvPr/>
          </p:nvSpPr>
          <p:spPr bwMode="auto">
            <a:xfrm>
              <a:off x="504" y="1550"/>
              <a:ext cx="5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altLang="zh-CN"/>
            </a:p>
          </p:txBody>
        </p:sp>
        <p:sp>
          <p:nvSpPr>
            <p:cNvPr id="171082" name="Rectangle 1098"/>
            <p:cNvSpPr>
              <a:spLocks noChangeArrowheads="1"/>
            </p:cNvSpPr>
            <p:nvPr/>
          </p:nvSpPr>
          <p:spPr bwMode="auto">
            <a:xfrm>
              <a:off x="523" y="1550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altLang="zh-CN"/>
            </a:p>
          </p:txBody>
        </p:sp>
        <p:sp>
          <p:nvSpPr>
            <p:cNvPr id="171083" name="Freeform 1099"/>
            <p:cNvSpPr>
              <a:spLocks/>
            </p:cNvSpPr>
            <p:nvPr/>
          </p:nvSpPr>
          <p:spPr bwMode="auto">
            <a:xfrm>
              <a:off x="5127" y="1674"/>
              <a:ext cx="40" cy="41"/>
            </a:xfrm>
            <a:custGeom>
              <a:avLst/>
              <a:gdLst>
                <a:gd name="T0" fmla="*/ 0 w 40"/>
                <a:gd name="T1" fmla="*/ 38 h 41"/>
                <a:gd name="T2" fmla="*/ 40 w 40"/>
                <a:gd name="T3" fmla="*/ 41 h 41"/>
                <a:gd name="T4" fmla="*/ 21 w 40"/>
                <a:gd name="T5" fmla="*/ 0 h 41"/>
                <a:gd name="T6" fmla="*/ 3 w 40"/>
                <a:gd name="T7" fmla="*/ 41 h 41"/>
                <a:gd name="T8" fmla="*/ 3 w 40"/>
                <a:gd name="T9" fmla="*/ 41 h 41"/>
                <a:gd name="T10" fmla="*/ 0 w 40"/>
                <a:gd name="T11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1">
                  <a:moveTo>
                    <a:pt x="0" y="38"/>
                  </a:moveTo>
                  <a:lnTo>
                    <a:pt x="40" y="41"/>
                  </a:lnTo>
                  <a:lnTo>
                    <a:pt x="21" y="0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84" name="Rectangle 1100"/>
            <p:cNvSpPr>
              <a:spLocks noChangeArrowheads="1"/>
            </p:cNvSpPr>
            <p:nvPr/>
          </p:nvSpPr>
          <p:spPr bwMode="auto">
            <a:xfrm>
              <a:off x="5054" y="1550"/>
              <a:ext cx="10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altLang="zh-CN"/>
            </a:p>
          </p:txBody>
        </p:sp>
        <p:sp>
          <p:nvSpPr>
            <p:cNvPr id="171085" name="Rectangle 1101"/>
            <p:cNvSpPr>
              <a:spLocks noChangeArrowheads="1"/>
            </p:cNvSpPr>
            <p:nvPr/>
          </p:nvSpPr>
          <p:spPr bwMode="auto">
            <a:xfrm>
              <a:off x="5119" y="1550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altLang="zh-CN"/>
            </a:p>
          </p:txBody>
        </p:sp>
        <p:sp>
          <p:nvSpPr>
            <p:cNvPr id="171086" name="Rectangle 1102"/>
            <p:cNvSpPr>
              <a:spLocks noChangeArrowheads="1"/>
            </p:cNvSpPr>
            <p:nvPr/>
          </p:nvSpPr>
          <p:spPr bwMode="auto">
            <a:xfrm>
              <a:off x="5170" y="1550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altLang="zh-CN"/>
            </a:p>
          </p:txBody>
        </p:sp>
        <p:sp>
          <p:nvSpPr>
            <p:cNvPr id="171087" name="Rectangle 1103"/>
            <p:cNvSpPr>
              <a:spLocks noChangeArrowheads="1"/>
            </p:cNvSpPr>
            <p:nvPr/>
          </p:nvSpPr>
          <p:spPr bwMode="auto">
            <a:xfrm>
              <a:off x="5194" y="1550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altLang="zh-CN"/>
            </a:p>
          </p:txBody>
        </p:sp>
        <p:sp>
          <p:nvSpPr>
            <p:cNvPr id="171088" name="Freeform 1104"/>
            <p:cNvSpPr>
              <a:spLocks/>
            </p:cNvSpPr>
            <p:nvPr/>
          </p:nvSpPr>
          <p:spPr bwMode="auto">
            <a:xfrm>
              <a:off x="757" y="3979"/>
              <a:ext cx="155" cy="186"/>
            </a:xfrm>
            <a:custGeom>
              <a:avLst/>
              <a:gdLst>
                <a:gd name="T0" fmla="*/ 0 w 155"/>
                <a:gd name="T1" fmla="*/ 111 h 186"/>
                <a:gd name="T2" fmla="*/ 2 w 155"/>
                <a:gd name="T3" fmla="*/ 124 h 186"/>
                <a:gd name="T4" fmla="*/ 5 w 155"/>
                <a:gd name="T5" fmla="*/ 135 h 186"/>
                <a:gd name="T6" fmla="*/ 11 w 155"/>
                <a:gd name="T7" fmla="*/ 146 h 186"/>
                <a:gd name="T8" fmla="*/ 16 w 155"/>
                <a:gd name="T9" fmla="*/ 157 h 186"/>
                <a:gd name="T10" fmla="*/ 24 w 155"/>
                <a:gd name="T11" fmla="*/ 165 h 186"/>
                <a:gd name="T12" fmla="*/ 32 w 155"/>
                <a:gd name="T13" fmla="*/ 173 h 186"/>
                <a:gd name="T14" fmla="*/ 43 w 155"/>
                <a:gd name="T15" fmla="*/ 178 h 186"/>
                <a:gd name="T16" fmla="*/ 53 w 155"/>
                <a:gd name="T17" fmla="*/ 184 h 186"/>
                <a:gd name="T18" fmla="*/ 67 w 155"/>
                <a:gd name="T19" fmla="*/ 186 h 186"/>
                <a:gd name="T20" fmla="*/ 80 w 155"/>
                <a:gd name="T21" fmla="*/ 186 h 186"/>
                <a:gd name="T22" fmla="*/ 91 w 155"/>
                <a:gd name="T23" fmla="*/ 186 h 186"/>
                <a:gd name="T24" fmla="*/ 104 w 155"/>
                <a:gd name="T25" fmla="*/ 184 h 186"/>
                <a:gd name="T26" fmla="*/ 115 w 155"/>
                <a:gd name="T27" fmla="*/ 178 h 186"/>
                <a:gd name="T28" fmla="*/ 126 w 155"/>
                <a:gd name="T29" fmla="*/ 173 h 186"/>
                <a:gd name="T30" fmla="*/ 134 w 155"/>
                <a:gd name="T31" fmla="*/ 165 h 186"/>
                <a:gd name="T32" fmla="*/ 142 w 155"/>
                <a:gd name="T33" fmla="*/ 157 h 186"/>
                <a:gd name="T34" fmla="*/ 147 w 155"/>
                <a:gd name="T35" fmla="*/ 146 h 186"/>
                <a:gd name="T36" fmla="*/ 153 w 155"/>
                <a:gd name="T37" fmla="*/ 135 h 186"/>
                <a:gd name="T38" fmla="*/ 155 w 155"/>
                <a:gd name="T39" fmla="*/ 124 h 186"/>
                <a:gd name="T40" fmla="*/ 155 w 155"/>
                <a:gd name="T41" fmla="*/ 111 h 186"/>
                <a:gd name="T42" fmla="*/ 155 w 155"/>
                <a:gd name="T43" fmla="*/ 0 h 186"/>
                <a:gd name="T44" fmla="*/ 2 w 155"/>
                <a:gd name="T45" fmla="*/ 0 h 186"/>
                <a:gd name="T46" fmla="*/ 2 w 155"/>
                <a:gd name="T47" fmla="*/ 111 h 186"/>
                <a:gd name="T48" fmla="*/ 2 w 155"/>
                <a:gd name="T49" fmla="*/ 11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5" h="186">
                  <a:moveTo>
                    <a:pt x="0" y="111"/>
                  </a:moveTo>
                  <a:lnTo>
                    <a:pt x="2" y="124"/>
                  </a:lnTo>
                  <a:lnTo>
                    <a:pt x="5" y="135"/>
                  </a:lnTo>
                  <a:lnTo>
                    <a:pt x="11" y="146"/>
                  </a:lnTo>
                  <a:lnTo>
                    <a:pt x="16" y="157"/>
                  </a:lnTo>
                  <a:lnTo>
                    <a:pt x="24" y="165"/>
                  </a:lnTo>
                  <a:lnTo>
                    <a:pt x="32" y="173"/>
                  </a:lnTo>
                  <a:lnTo>
                    <a:pt x="43" y="178"/>
                  </a:lnTo>
                  <a:lnTo>
                    <a:pt x="53" y="184"/>
                  </a:lnTo>
                  <a:lnTo>
                    <a:pt x="67" y="186"/>
                  </a:lnTo>
                  <a:lnTo>
                    <a:pt x="80" y="186"/>
                  </a:lnTo>
                  <a:lnTo>
                    <a:pt x="91" y="186"/>
                  </a:lnTo>
                  <a:lnTo>
                    <a:pt x="104" y="184"/>
                  </a:lnTo>
                  <a:lnTo>
                    <a:pt x="115" y="178"/>
                  </a:lnTo>
                  <a:lnTo>
                    <a:pt x="126" y="173"/>
                  </a:lnTo>
                  <a:lnTo>
                    <a:pt x="134" y="165"/>
                  </a:lnTo>
                  <a:lnTo>
                    <a:pt x="142" y="157"/>
                  </a:lnTo>
                  <a:lnTo>
                    <a:pt x="147" y="146"/>
                  </a:lnTo>
                  <a:lnTo>
                    <a:pt x="153" y="135"/>
                  </a:lnTo>
                  <a:lnTo>
                    <a:pt x="155" y="124"/>
                  </a:lnTo>
                  <a:lnTo>
                    <a:pt x="155" y="111"/>
                  </a:lnTo>
                  <a:lnTo>
                    <a:pt x="155" y="0"/>
                  </a:lnTo>
                  <a:lnTo>
                    <a:pt x="2" y="0"/>
                  </a:lnTo>
                  <a:lnTo>
                    <a:pt x="2" y="111"/>
                  </a:lnTo>
                  <a:lnTo>
                    <a:pt x="2" y="111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89" name="Freeform 1105"/>
            <p:cNvSpPr>
              <a:spLocks/>
            </p:cNvSpPr>
            <p:nvPr/>
          </p:nvSpPr>
          <p:spPr bwMode="auto">
            <a:xfrm>
              <a:off x="996" y="3643"/>
              <a:ext cx="177" cy="179"/>
            </a:xfrm>
            <a:custGeom>
              <a:avLst/>
              <a:gdLst>
                <a:gd name="T0" fmla="*/ 88 w 177"/>
                <a:gd name="T1" fmla="*/ 179 h 179"/>
                <a:gd name="T2" fmla="*/ 104 w 177"/>
                <a:gd name="T3" fmla="*/ 179 h 179"/>
                <a:gd name="T4" fmla="*/ 118 w 177"/>
                <a:gd name="T5" fmla="*/ 176 h 179"/>
                <a:gd name="T6" fmla="*/ 129 w 177"/>
                <a:gd name="T7" fmla="*/ 171 h 179"/>
                <a:gd name="T8" fmla="*/ 142 w 177"/>
                <a:gd name="T9" fmla="*/ 163 h 179"/>
                <a:gd name="T10" fmla="*/ 153 w 177"/>
                <a:gd name="T11" fmla="*/ 155 h 179"/>
                <a:gd name="T12" fmla="*/ 161 w 177"/>
                <a:gd name="T13" fmla="*/ 144 h 179"/>
                <a:gd name="T14" fmla="*/ 169 w 177"/>
                <a:gd name="T15" fmla="*/ 133 h 179"/>
                <a:gd name="T16" fmla="*/ 174 w 177"/>
                <a:gd name="T17" fmla="*/ 119 h 179"/>
                <a:gd name="T18" fmla="*/ 177 w 177"/>
                <a:gd name="T19" fmla="*/ 106 h 179"/>
                <a:gd name="T20" fmla="*/ 177 w 177"/>
                <a:gd name="T21" fmla="*/ 90 h 179"/>
                <a:gd name="T22" fmla="*/ 177 w 177"/>
                <a:gd name="T23" fmla="*/ 76 h 179"/>
                <a:gd name="T24" fmla="*/ 174 w 177"/>
                <a:gd name="T25" fmla="*/ 63 h 179"/>
                <a:gd name="T26" fmla="*/ 169 w 177"/>
                <a:gd name="T27" fmla="*/ 49 h 179"/>
                <a:gd name="T28" fmla="*/ 161 w 177"/>
                <a:gd name="T29" fmla="*/ 38 h 179"/>
                <a:gd name="T30" fmla="*/ 153 w 177"/>
                <a:gd name="T31" fmla="*/ 27 h 179"/>
                <a:gd name="T32" fmla="*/ 142 w 177"/>
                <a:gd name="T33" fmla="*/ 19 h 179"/>
                <a:gd name="T34" fmla="*/ 129 w 177"/>
                <a:gd name="T35" fmla="*/ 11 h 179"/>
                <a:gd name="T36" fmla="*/ 118 w 177"/>
                <a:gd name="T37" fmla="*/ 6 h 179"/>
                <a:gd name="T38" fmla="*/ 104 w 177"/>
                <a:gd name="T39" fmla="*/ 3 h 179"/>
                <a:gd name="T40" fmla="*/ 88 w 177"/>
                <a:gd name="T41" fmla="*/ 0 h 179"/>
                <a:gd name="T42" fmla="*/ 75 w 177"/>
                <a:gd name="T43" fmla="*/ 3 h 179"/>
                <a:gd name="T44" fmla="*/ 61 w 177"/>
                <a:gd name="T45" fmla="*/ 6 h 179"/>
                <a:gd name="T46" fmla="*/ 48 w 177"/>
                <a:gd name="T47" fmla="*/ 11 h 179"/>
                <a:gd name="T48" fmla="*/ 37 w 177"/>
                <a:gd name="T49" fmla="*/ 19 h 179"/>
                <a:gd name="T50" fmla="*/ 27 w 177"/>
                <a:gd name="T51" fmla="*/ 27 h 179"/>
                <a:gd name="T52" fmla="*/ 18 w 177"/>
                <a:gd name="T53" fmla="*/ 38 h 179"/>
                <a:gd name="T54" fmla="*/ 10 w 177"/>
                <a:gd name="T55" fmla="*/ 49 h 179"/>
                <a:gd name="T56" fmla="*/ 5 w 177"/>
                <a:gd name="T57" fmla="*/ 63 h 179"/>
                <a:gd name="T58" fmla="*/ 2 w 177"/>
                <a:gd name="T59" fmla="*/ 76 h 179"/>
                <a:gd name="T60" fmla="*/ 0 w 177"/>
                <a:gd name="T61" fmla="*/ 90 h 179"/>
                <a:gd name="T62" fmla="*/ 2 w 177"/>
                <a:gd name="T63" fmla="*/ 106 h 179"/>
                <a:gd name="T64" fmla="*/ 5 w 177"/>
                <a:gd name="T65" fmla="*/ 119 h 179"/>
                <a:gd name="T66" fmla="*/ 10 w 177"/>
                <a:gd name="T67" fmla="*/ 133 h 179"/>
                <a:gd name="T68" fmla="*/ 18 w 177"/>
                <a:gd name="T69" fmla="*/ 144 h 179"/>
                <a:gd name="T70" fmla="*/ 27 w 177"/>
                <a:gd name="T71" fmla="*/ 155 h 179"/>
                <a:gd name="T72" fmla="*/ 37 w 177"/>
                <a:gd name="T73" fmla="*/ 163 h 179"/>
                <a:gd name="T74" fmla="*/ 48 w 177"/>
                <a:gd name="T75" fmla="*/ 171 h 179"/>
                <a:gd name="T76" fmla="*/ 61 w 177"/>
                <a:gd name="T77" fmla="*/ 176 h 179"/>
                <a:gd name="T78" fmla="*/ 75 w 177"/>
                <a:gd name="T79" fmla="*/ 179 h 179"/>
                <a:gd name="T80" fmla="*/ 88 w 177"/>
                <a:gd name="T81" fmla="*/ 179 h 179"/>
                <a:gd name="T82" fmla="*/ 88 w 177"/>
                <a:gd name="T8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" h="179">
                  <a:moveTo>
                    <a:pt x="88" y="179"/>
                  </a:moveTo>
                  <a:lnTo>
                    <a:pt x="104" y="179"/>
                  </a:lnTo>
                  <a:lnTo>
                    <a:pt x="118" y="176"/>
                  </a:lnTo>
                  <a:lnTo>
                    <a:pt x="129" y="171"/>
                  </a:lnTo>
                  <a:lnTo>
                    <a:pt x="142" y="163"/>
                  </a:lnTo>
                  <a:lnTo>
                    <a:pt x="153" y="155"/>
                  </a:lnTo>
                  <a:lnTo>
                    <a:pt x="161" y="144"/>
                  </a:lnTo>
                  <a:lnTo>
                    <a:pt x="169" y="133"/>
                  </a:lnTo>
                  <a:lnTo>
                    <a:pt x="174" y="119"/>
                  </a:lnTo>
                  <a:lnTo>
                    <a:pt x="177" y="106"/>
                  </a:lnTo>
                  <a:lnTo>
                    <a:pt x="177" y="90"/>
                  </a:lnTo>
                  <a:lnTo>
                    <a:pt x="177" y="76"/>
                  </a:lnTo>
                  <a:lnTo>
                    <a:pt x="174" y="63"/>
                  </a:lnTo>
                  <a:lnTo>
                    <a:pt x="169" y="49"/>
                  </a:lnTo>
                  <a:lnTo>
                    <a:pt x="161" y="38"/>
                  </a:lnTo>
                  <a:lnTo>
                    <a:pt x="153" y="27"/>
                  </a:lnTo>
                  <a:lnTo>
                    <a:pt x="142" y="19"/>
                  </a:lnTo>
                  <a:lnTo>
                    <a:pt x="129" y="11"/>
                  </a:lnTo>
                  <a:lnTo>
                    <a:pt x="118" y="6"/>
                  </a:lnTo>
                  <a:lnTo>
                    <a:pt x="104" y="3"/>
                  </a:lnTo>
                  <a:lnTo>
                    <a:pt x="88" y="0"/>
                  </a:lnTo>
                  <a:lnTo>
                    <a:pt x="75" y="3"/>
                  </a:lnTo>
                  <a:lnTo>
                    <a:pt x="61" y="6"/>
                  </a:lnTo>
                  <a:lnTo>
                    <a:pt x="48" y="11"/>
                  </a:lnTo>
                  <a:lnTo>
                    <a:pt x="37" y="19"/>
                  </a:lnTo>
                  <a:lnTo>
                    <a:pt x="27" y="27"/>
                  </a:lnTo>
                  <a:lnTo>
                    <a:pt x="18" y="38"/>
                  </a:lnTo>
                  <a:lnTo>
                    <a:pt x="10" y="49"/>
                  </a:lnTo>
                  <a:lnTo>
                    <a:pt x="5" y="63"/>
                  </a:lnTo>
                  <a:lnTo>
                    <a:pt x="2" y="76"/>
                  </a:lnTo>
                  <a:lnTo>
                    <a:pt x="0" y="90"/>
                  </a:lnTo>
                  <a:lnTo>
                    <a:pt x="2" y="106"/>
                  </a:lnTo>
                  <a:lnTo>
                    <a:pt x="5" y="119"/>
                  </a:lnTo>
                  <a:lnTo>
                    <a:pt x="10" y="133"/>
                  </a:lnTo>
                  <a:lnTo>
                    <a:pt x="18" y="144"/>
                  </a:lnTo>
                  <a:lnTo>
                    <a:pt x="27" y="155"/>
                  </a:lnTo>
                  <a:lnTo>
                    <a:pt x="37" y="163"/>
                  </a:lnTo>
                  <a:lnTo>
                    <a:pt x="48" y="171"/>
                  </a:lnTo>
                  <a:lnTo>
                    <a:pt x="61" y="176"/>
                  </a:lnTo>
                  <a:lnTo>
                    <a:pt x="75" y="179"/>
                  </a:lnTo>
                  <a:lnTo>
                    <a:pt x="88" y="179"/>
                  </a:lnTo>
                  <a:lnTo>
                    <a:pt x="88" y="179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90" name="Line 1106"/>
            <p:cNvSpPr>
              <a:spLocks noChangeShapeType="1"/>
            </p:cNvSpPr>
            <p:nvPr/>
          </p:nvSpPr>
          <p:spPr bwMode="auto">
            <a:xfrm>
              <a:off x="1033" y="3462"/>
              <a:ext cx="102" cy="6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91" name="Rectangle 1107"/>
            <p:cNvSpPr>
              <a:spLocks noChangeArrowheads="1"/>
            </p:cNvSpPr>
            <p:nvPr/>
          </p:nvSpPr>
          <p:spPr bwMode="auto">
            <a:xfrm>
              <a:off x="1122" y="3392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altLang="zh-CN"/>
            </a:p>
          </p:txBody>
        </p:sp>
        <p:sp>
          <p:nvSpPr>
            <p:cNvPr id="171092" name="Rectangle 1108"/>
            <p:cNvSpPr>
              <a:spLocks noChangeArrowheads="1"/>
            </p:cNvSpPr>
            <p:nvPr/>
          </p:nvSpPr>
          <p:spPr bwMode="auto">
            <a:xfrm>
              <a:off x="1173" y="3392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6</a:t>
              </a:r>
              <a:endParaRPr lang="en-US" altLang="zh-CN"/>
            </a:p>
          </p:txBody>
        </p:sp>
        <p:sp>
          <p:nvSpPr>
            <p:cNvPr id="171093" name="Line 1109"/>
            <p:cNvSpPr>
              <a:spLocks noChangeShapeType="1"/>
            </p:cNvSpPr>
            <p:nvPr/>
          </p:nvSpPr>
          <p:spPr bwMode="auto">
            <a:xfrm>
              <a:off x="1084" y="2721"/>
              <a:ext cx="1" cy="887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94" name="Line 1110"/>
            <p:cNvSpPr>
              <a:spLocks noChangeShapeType="1"/>
            </p:cNvSpPr>
            <p:nvPr/>
          </p:nvSpPr>
          <p:spPr bwMode="auto">
            <a:xfrm>
              <a:off x="827" y="2726"/>
              <a:ext cx="2" cy="125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95" name="Freeform 1111"/>
            <p:cNvSpPr>
              <a:spLocks/>
            </p:cNvSpPr>
            <p:nvPr/>
          </p:nvSpPr>
          <p:spPr bwMode="auto">
            <a:xfrm>
              <a:off x="870" y="3822"/>
              <a:ext cx="214" cy="149"/>
            </a:xfrm>
            <a:custGeom>
              <a:avLst/>
              <a:gdLst>
                <a:gd name="T0" fmla="*/ 214 w 214"/>
                <a:gd name="T1" fmla="*/ 0 h 149"/>
                <a:gd name="T2" fmla="*/ 214 w 214"/>
                <a:gd name="T3" fmla="*/ 76 h 149"/>
                <a:gd name="T4" fmla="*/ 0 w 214"/>
                <a:gd name="T5" fmla="*/ 76 h 149"/>
                <a:gd name="T6" fmla="*/ 0 w 214"/>
                <a:gd name="T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49">
                  <a:moveTo>
                    <a:pt x="214" y="0"/>
                  </a:moveTo>
                  <a:lnTo>
                    <a:pt x="214" y="76"/>
                  </a:lnTo>
                  <a:lnTo>
                    <a:pt x="0" y="76"/>
                  </a:lnTo>
                  <a:lnTo>
                    <a:pt x="0" y="149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96" name="Freeform 1112"/>
            <p:cNvSpPr>
              <a:spLocks/>
            </p:cNvSpPr>
            <p:nvPr/>
          </p:nvSpPr>
          <p:spPr bwMode="auto">
            <a:xfrm>
              <a:off x="496" y="1707"/>
              <a:ext cx="333" cy="2577"/>
            </a:xfrm>
            <a:custGeom>
              <a:avLst/>
              <a:gdLst>
                <a:gd name="T0" fmla="*/ 333 w 333"/>
                <a:gd name="T1" fmla="*/ 2458 h 2577"/>
                <a:gd name="T2" fmla="*/ 333 w 333"/>
                <a:gd name="T3" fmla="*/ 2577 h 2577"/>
                <a:gd name="T4" fmla="*/ 0 w 333"/>
                <a:gd name="T5" fmla="*/ 2577 h 2577"/>
                <a:gd name="T6" fmla="*/ 0 w 333"/>
                <a:gd name="T7" fmla="*/ 0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3" h="2577">
                  <a:moveTo>
                    <a:pt x="333" y="2458"/>
                  </a:moveTo>
                  <a:lnTo>
                    <a:pt x="333" y="2577"/>
                  </a:lnTo>
                  <a:lnTo>
                    <a:pt x="0" y="2577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97" name="Freeform 1113"/>
            <p:cNvSpPr>
              <a:spLocks/>
            </p:cNvSpPr>
            <p:nvPr/>
          </p:nvSpPr>
          <p:spPr bwMode="auto">
            <a:xfrm>
              <a:off x="950" y="3714"/>
              <a:ext cx="40" cy="40"/>
            </a:xfrm>
            <a:custGeom>
              <a:avLst/>
              <a:gdLst>
                <a:gd name="T0" fmla="*/ 0 w 40"/>
                <a:gd name="T1" fmla="*/ 0 h 40"/>
                <a:gd name="T2" fmla="*/ 3 w 40"/>
                <a:gd name="T3" fmla="*/ 40 h 40"/>
                <a:gd name="T4" fmla="*/ 40 w 40"/>
                <a:gd name="T5" fmla="*/ 19 h 40"/>
                <a:gd name="T6" fmla="*/ 3 w 40"/>
                <a:gd name="T7" fmla="*/ 0 h 40"/>
                <a:gd name="T8" fmla="*/ 3 w 40"/>
                <a:gd name="T9" fmla="*/ 0 h 40"/>
                <a:gd name="T10" fmla="*/ 0 w 40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0">
                  <a:moveTo>
                    <a:pt x="0" y="0"/>
                  </a:moveTo>
                  <a:lnTo>
                    <a:pt x="3" y="40"/>
                  </a:lnTo>
                  <a:lnTo>
                    <a:pt x="40" y="19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98" name="Freeform 1114"/>
            <p:cNvSpPr>
              <a:spLocks/>
            </p:cNvSpPr>
            <p:nvPr/>
          </p:nvSpPr>
          <p:spPr bwMode="auto">
            <a:xfrm>
              <a:off x="593" y="1482"/>
              <a:ext cx="1565" cy="2253"/>
            </a:xfrm>
            <a:custGeom>
              <a:avLst/>
              <a:gdLst>
                <a:gd name="T0" fmla="*/ 1565 w 1565"/>
                <a:gd name="T1" fmla="*/ 0 h 2253"/>
                <a:gd name="T2" fmla="*/ 1565 w 1565"/>
                <a:gd name="T3" fmla="*/ 241 h 2253"/>
                <a:gd name="T4" fmla="*/ 0 w 1565"/>
                <a:gd name="T5" fmla="*/ 241 h 2253"/>
                <a:gd name="T6" fmla="*/ 0 w 1565"/>
                <a:gd name="T7" fmla="*/ 2253 h 2253"/>
                <a:gd name="T8" fmla="*/ 370 w 1565"/>
                <a:gd name="T9" fmla="*/ 225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5" h="2253">
                  <a:moveTo>
                    <a:pt x="1565" y="0"/>
                  </a:moveTo>
                  <a:lnTo>
                    <a:pt x="1565" y="241"/>
                  </a:lnTo>
                  <a:lnTo>
                    <a:pt x="0" y="241"/>
                  </a:lnTo>
                  <a:lnTo>
                    <a:pt x="0" y="2253"/>
                  </a:lnTo>
                  <a:lnTo>
                    <a:pt x="370" y="2253"/>
                  </a:lnTo>
                </a:path>
              </a:pathLst>
            </a:cu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99" name="Freeform 1115"/>
            <p:cNvSpPr>
              <a:spLocks/>
            </p:cNvSpPr>
            <p:nvPr/>
          </p:nvSpPr>
          <p:spPr bwMode="auto">
            <a:xfrm>
              <a:off x="1683" y="2726"/>
              <a:ext cx="977" cy="1099"/>
            </a:xfrm>
            <a:custGeom>
              <a:avLst/>
              <a:gdLst>
                <a:gd name="T0" fmla="*/ 0 w 977"/>
                <a:gd name="T1" fmla="*/ 0 h 1099"/>
                <a:gd name="T2" fmla="*/ 0 w 977"/>
                <a:gd name="T3" fmla="*/ 1015 h 1099"/>
                <a:gd name="T4" fmla="*/ 977 w 977"/>
                <a:gd name="T5" fmla="*/ 1015 h 1099"/>
                <a:gd name="T6" fmla="*/ 977 w 977"/>
                <a:gd name="T7" fmla="*/ 1099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7" h="1099">
                  <a:moveTo>
                    <a:pt x="0" y="0"/>
                  </a:moveTo>
                  <a:lnTo>
                    <a:pt x="0" y="1015"/>
                  </a:lnTo>
                  <a:lnTo>
                    <a:pt x="977" y="1015"/>
                  </a:lnTo>
                  <a:lnTo>
                    <a:pt x="977" y="1099"/>
                  </a:lnTo>
                </a:path>
              </a:pathLst>
            </a:cu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00" name="Freeform 1116"/>
            <p:cNvSpPr>
              <a:spLocks/>
            </p:cNvSpPr>
            <p:nvPr/>
          </p:nvSpPr>
          <p:spPr bwMode="auto">
            <a:xfrm>
              <a:off x="2837" y="1698"/>
              <a:ext cx="2311" cy="2581"/>
            </a:xfrm>
            <a:custGeom>
              <a:avLst/>
              <a:gdLst>
                <a:gd name="T0" fmla="*/ 2311 w 2311"/>
                <a:gd name="T1" fmla="*/ 0 h 2581"/>
                <a:gd name="T2" fmla="*/ 2311 w 2311"/>
                <a:gd name="T3" fmla="*/ 2581 h 2581"/>
                <a:gd name="T4" fmla="*/ 0 w 2311"/>
                <a:gd name="T5" fmla="*/ 2581 h 2581"/>
                <a:gd name="T6" fmla="*/ 0 w 2311"/>
                <a:gd name="T7" fmla="*/ 2343 h 2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1" h="2581">
                  <a:moveTo>
                    <a:pt x="2311" y="0"/>
                  </a:moveTo>
                  <a:lnTo>
                    <a:pt x="2311" y="2581"/>
                  </a:lnTo>
                  <a:lnTo>
                    <a:pt x="0" y="2581"/>
                  </a:lnTo>
                  <a:lnTo>
                    <a:pt x="0" y="2343"/>
                  </a:lnTo>
                </a:path>
              </a:pathLst>
            </a:cu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01" name="Line 1117"/>
            <p:cNvSpPr>
              <a:spLocks noChangeShapeType="1"/>
            </p:cNvSpPr>
            <p:nvPr/>
          </p:nvSpPr>
          <p:spPr bwMode="auto">
            <a:xfrm>
              <a:off x="1635" y="3470"/>
              <a:ext cx="102" cy="6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02" name="Rectangle 1118"/>
            <p:cNvSpPr>
              <a:spLocks noChangeArrowheads="1"/>
            </p:cNvSpPr>
            <p:nvPr/>
          </p:nvSpPr>
          <p:spPr bwMode="auto">
            <a:xfrm>
              <a:off x="1726" y="3397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3</a:t>
              </a:r>
              <a:endParaRPr lang="en-US" altLang="zh-CN"/>
            </a:p>
          </p:txBody>
        </p:sp>
        <p:sp>
          <p:nvSpPr>
            <p:cNvPr id="171103" name="Rectangle 1119"/>
            <p:cNvSpPr>
              <a:spLocks noChangeArrowheads="1"/>
            </p:cNvSpPr>
            <p:nvPr/>
          </p:nvSpPr>
          <p:spPr bwMode="auto">
            <a:xfrm>
              <a:off x="1774" y="3397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2</a:t>
              </a:r>
              <a:endParaRPr lang="en-US" altLang="zh-CN"/>
            </a:p>
          </p:txBody>
        </p:sp>
        <p:sp>
          <p:nvSpPr>
            <p:cNvPr id="171104" name="Freeform 1120"/>
            <p:cNvSpPr>
              <a:spLocks/>
            </p:cNvSpPr>
            <p:nvPr/>
          </p:nvSpPr>
          <p:spPr bwMode="auto">
            <a:xfrm>
              <a:off x="1218" y="2010"/>
              <a:ext cx="41" cy="43"/>
            </a:xfrm>
            <a:custGeom>
              <a:avLst/>
              <a:gdLst>
                <a:gd name="T0" fmla="*/ 0 w 41"/>
                <a:gd name="T1" fmla="*/ 0 h 43"/>
                <a:gd name="T2" fmla="*/ 0 w 41"/>
                <a:gd name="T3" fmla="*/ 43 h 43"/>
                <a:gd name="T4" fmla="*/ 41 w 41"/>
                <a:gd name="T5" fmla="*/ 21 h 43"/>
                <a:gd name="T6" fmla="*/ 0 w 41"/>
                <a:gd name="T7" fmla="*/ 2 h 43"/>
                <a:gd name="T8" fmla="*/ 0 w 41"/>
                <a:gd name="T9" fmla="*/ 2 h 43"/>
                <a:gd name="T10" fmla="*/ 0 w 41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3">
                  <a:moveTo>
                    <a:pt x="0" y="0"/>
                  </a:moveTo>
                  <a:lnTo>
                    <a:pt x="0" y="43"/>
                  </a:lnTo>
                  <a:lnTo>
                    <a:pt x="41" y="2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05" name="Freeform 1121"/>
            <p:cNvSpPr>
              <a:spLocks/>
            </p:cNvSpPr>
            <p:nvPr/>
          </p:nvSpPr>
          <p:spPr bwMode="auto">
            <a:xfrm>
              <a:off x="4587" y="2191"/>
              <a:ext cx="41" cy="40"/>
            </a:xfrm>
            <a:custGeom>
              <a:avLst/>
              <a:gdLst>
                <a:gd name="T0" fmla="*/ 0 w 41"/>
                <a:gd name="T1" fmla="*/ 38 h 40"/>
                <a:gd name="T2" fmla="*/ 41 w 41"/>
                <a:gd name="T3" fmla="*/ 40 h 40"/>
                <a:gd name="T4" fmla="*/ 22 w 41"/>
                <a:gd name="T5" fmla="*/ 0 h 40"/>
                <a:gd name="T6" fmla="*/ 0 w 41"/>
                <a:gd name="T7" fmla="*/ 40 h 40"/>
                <a:gd name="T8" fmla="*/ 0 w 41"/>
                <a:gd name="T9" fmla="*/ 40 h 40"/>
                <a:gd name="T10" fmla="*/ 0 w 41"/>
                <a:gd name="T11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0">
                  <a:moveTo>
                    <a:pt x="0" y="38"/>
                  </a:moveTo>
                  <a:lnTo>
                    <a:pt x="41" y="40"/>
                  </a:lnTo>
                  <a:lnTo>
                    <a:pt x="22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06" name="Freeform 1122"/>
            <p:cNvSpPr>
              <a:spLocks/>
            </p:cNvSpPr>
            <p:nvPr/>
          </p:nvSpPr>
          <p:spPr bwMode="auto">
            <a:xfrm>
              <a:off x="4587" y="3343"/>
              <a:ext cx="41" cy="41"/>
            </a:xfrm>
            <a:custGeom>
              <a:avLst/>
              <a:gdLst>
                <a:gd name="T0" fmla="*/ 38 w 41"/>
                <a:gd name="T1" fmla="*/ 0 h 41"/>
                <a:gd name="T2" fmla="*/ 0 w 41"/>
                <a:gd name="T3" fmla="*/ 0 h 41"/>
                <a:gd name="T4" fmla="*/ 22 w 41"/>
                <a:gd name="T5" fmla="*/ 41 h 41"/>
                <a:gd name="T6" fmla="*/ 41 w 41"/>
                <a:gd name="T7" fmla="*/ 0 h 41"/>
                <a:gd name="T8" fmla="*/ 41 w 41"/>
                <a:gd name="T9" fmla="*/ 0 h 41"/>
                <a:gd name="T10" fmla="*/ 38 w 41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38" y="0"/>
                  </a:moveTo>
                  <a:lnTo>
                    <a:pt x="0" y="0"/>
                  </a:lnTo>
                  <a:lnTo>
                    <a:pt x="22" y="4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07" name="Line 1123"/>
            <p:cNvSpPr>
              <a:spLocks noChangeShapeType="1"/>
            </p:cNvSpPr>
            <p:nvPr/>
          </p:nvSpPr>
          <p:spPr bwMode="auto">
            <a:xfrm>
              <a:off x="4606" y="2218"/>
              <a:ext cx="3" cy="113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08" name="Rectangle 1124"/>
            <p:cNvSpPr>
              <a:spLocks noChangeArrowheads="1"/>
            </p:cNvSpPr>
            <p:nvPr/>
          </p:nvSpPr>
          <p:spPr bwMode="auto">
            <a:xfrm>
              <a:off x="4638" y="2683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altLang="zh-CN"/>
            </a:p>
          </p:txBody>
        </p:sp>
        <p:sp>
          <p:nvSpPr>
            <p:cNvPr id="171109" name="Rectangle 1125"/>
            <p:cNvSpPr>
              <a:spLocks noChangeArrowheads="1"/>
            </p:cNvSpPr>
            <p:nvPr/>
          </p:nvSpPr>
          <p:spPr bwMode="auto">
            <a:xfrm>
              <a:off x="4687" y="2683"/>
              <a:ext cx="10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K</a:t>
              </a:r>
              <a:endParaRPr lang="en-US" altLang="zh-CN"/>
            </a:p>
          </p:txBody>
        </p:sp>
        <p:sp>
          <p:nvSpPr>
            <p:cNvPr id="171110" name="Rectangle 1126"/>
            <p:cNvSpPr>
              <a:spLocks noChangeArrowheads="1"/>
            </p:cNvSpPr>
            <p:nvPr/>
          </p:nvSpPr>
          <p:spPr bwMode="auto">
            <a:xfrm>
              <a:off x="4746" y="2683"/>
              <a:ext cx="110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endParaRPr lang="en-US" altLang="en-US"/>
            </a:p>
          </p:txBody>
        </p:sp>
        <p:sp>
          <p:nvSpPr>
            <p:cNvPr id="171111" name="Rectangle 1127"/>
            <p:cNvSpPr>
              <a:spLocks noChangeArrowheads="1"/>
            </p:cNvSpPr>
            <p:nvPr/>
          </p:nvSpPr>
          <p:spPr bwMode="auto">
            <a:xfrm>
              <a:off x="4638" y="2788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altLang="zh-CN"/>
            </a:p>
          </p:txBody>
        </p:sp>
        <p:sp>
          <p:nvSpPr>
            <p:cNvPr id="171112" name="Rectangle 1128"/>
            <p:cNvSpPr>
              <a:spLocks noChangeArrowheads="1"/>
            </p:cNvSpPr>
            <p:nvPr/>
          </p:nvSpPr>
          <p:spPr bwMode="auto">
            <a:xfrm>
              <a:off x="4687" y="2788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n</a:t>
              </a:r>
              <a:endParaRPr lang="en-US" altLang="zh-CN"/>
            </a:p>
          </p:txBody>
        </p:sp>
        <p:sp>
          <p:nvSpPr>
            <p:cNvPr id="171113" name="Rectangle 1129"/>
            <p:cNvSpPr>
              <a:spLocks noChangeArrowheads="1"/>
            </p:cNvSpPr>
            <p:nvPr/>
          </p:nvSpPr>
          <p:spPr bwMode="auto">
            <a:xfrm>
              <a:off x="4738" y="2788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altLang="zh-CN"/>
            </a:p>
          </p:txBody>
        </p:sp>
        <p:sp>
          <p:nvSpPr>
            <p:cNvPr id="171114" name="Rectangle 1130"/>
            <p:cNvSpPr>
              <a:spLocks noChangeArrowheads="1"/>
            </p:cNvSpPr>
            <p:nvPr/>
          </p:nvSpPr>
          <p:spPr bwMode="auto">
            <a:xfrm>
              <a:off x="4762" y="2788"/>
              <a:ext cx="7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altLang="zh-CN"/>
            </a:p>
          </p:txBody>
        </p:sp>
        <p:sp>
          <p:nvSpPr>
            <p:cNvPr id="171115" name="Rectangle 1131"/>
            <p:cNvSpPr>
              <a:spLocks noChangeArrowheads="1"/>
            </p:cNvSpPr>
            <p:nvPr/>
          </p:nvSpPr>
          <p:spPr bwMode="auto">
            <a:xfrm>
              <a:off x="4791" y="2788"/>
              <a:ext cx="5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altLang="zh-CN"/>
            </a:p>
          </p:txBody>
        </p:sp>
        <p:sp>
          <p:nvSpPr>
            <p:cNvPr id="171116" name="Rectangle 1132"/>
            <p:cNvSpPr>
              <a:spLocks noChangeArrowheads="1"/>
            </p:cNvSpPr>
            <p:nvPr/>
          </p:nvSpPr>
          <p:spPr bwMode="auto">
            <a:xfrm>
              <a:off x="4810" y="2788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altLang="zh-CN"/>
            </a:p>
          </p:txBody>
        </p:sp>
        <p:sp>
          <p:nvSpPr>
            <p:cNvPr id="171117" name="Rectangle 1133"/>
            <p:cNvSpPr>
              <a:spLocks noChangeArrowheads="1"/>
            </p:cNvSpPr>
            <p:nvPr/>
          </p:nvSpPr>
          <p:spPr bwMode="auto">
            <a:xfrm>
              <a:off x="4861" y="2788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 altLang="zh-CN"/>
            </a:p>
          </p:txBody>
        </p:sp>
        <p:sp>
          <p:nvSpPr>
            <p:cNvPr id="171118" name="Freeform 1134"/>
            <p:cNvSpPr>
              <a:spLocks/>
            </p:cNvSpPr>
            <p:nvPr/>
          </p:nvSpPr>
          <p:spPr bwMode="auto">
            <a:xfrm>
              <a:off x="1261" y="2012"/>
              <a:ext cx="41" cy="41"/>
            </a:xfrm>
            <a:custGeom>
              <a:avLst/>
              <a:gdLst>
                <a:gd name="T0" fmla="*/ 38 w 41"/>
                <a:gd name="T1" fmla="*/ 38 h 41"/>
                <a:gd name="T2" fmla="*/ 41 w 41"/>
                <a:gd name="T3" fmla="*/ 0 h 41"/>
                <a:gd name="T4" fmla="*/ 0 w 41"/>
                <a:gd name="T5" fmla="*/ 19 h 41"/>
                <a:gd name="T6" fmla="*/ 41 w 41"/>
                <a:gd name="T7" fmla="*/ 41 h 41"/>
                <a:gd name="T8" fmla="*/ 41 w 41"/>
                <a:gd name="T9" fmla="*/ 41 h 41"/>
                <a:gd name="T10" fmla="*/ 38 w 41"/>
                <a:gd name="T11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38" y="38"/>
                  </a:moveTo>
                  <a:lnTo>
                    <a:pt x="41" y="0"/>
                  </a:lnTo>
                  <a:lnTo>
                    <a:pt x="0" y="19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19" name="Freeform 1135"/>
            <p:cNvSpPr>
              <a:spLocks/>
            </p:cNvSpPr>
            <p:nvPr/>
          </p:nvSpPr>
          <p:spPr bwMode="auto">
            <a:xfrm>
              <a:off x="4501" y="2010"/>
              <a:ext cx="41" cy="43"/>
            </a:xfrm>
            <a:custGeom>
              <a:avLst/>
              <a:gdLst>
                <a:gd name="T0" fmla="*/ 0 w 41"/>
                <a:gd name="T1" fmla="*/ 0 h 43"/>
                <a:gd name="T2" fmla="*/ 0 w 41"/>
                <a:gd name="T3" fmla="*/ 43 h 43"/>
                <a:gd name="T4" fmla="*/ 41 w 41"/>
                <a:gd name="T5" fmla="*/ 21 h 43"/>
                <a:gd name="T6" fmla="*/ 0 w 41"/>
                <a:gd name="T7" fmla="*/ 2 h 43"/>
                <a:gd name="T8" fmla="*/ 0 w 41"/>
                <a:gd name="T9" fmla="*/ 2 h 43"/>
                <a:gd name="T10" fmla="*/ 0 w 41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3">
                  <a:moveTo>
                    <a:pt x="0" y="0"/>
                  </a:moveTo>
                  <a:lnTo>
                    <a:pt x="0" y="43"/>
                  </a:lnTo>
                  <a:lnTo>
                    <a:pt x="41" y="2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20" name="Freeform 1136"/>
            <p:cNvSpPr>
              <a:spLocks/>
            </p:cNvSpPr>
            <p:nvPr/>
          </p:nvSpPr>
          <p:spPr bwMode="auto">
            <a:xfrm>
              <a:off x="921" y="2012"/>
              <a:ext cx="40" cy="41"/>
            </a:xfrm>
            <a:custGeom>
              <a:avLst/>
              <a:gdLst>
                <a:gd name="T0" fmla="*/ 37 w 40"/>
                <a:gd name="T1" fmla="*/ 38 h 41"/>
                <a:gd name="T2" fmla="*/ 40 w 40"/>
                <a:gd name="T3" fmla="*/ 0 h 41"/>
                <a:gd name="T4" fmla="*/ 0 w 40"/>
                <a:gd name="T5" fmla="*/ 19 h 41"/>
                <a:gd name="T6" fmla="*/ 40 w 40"/>
                <a:gd name="T7" fmla="*/ 41 h 41"/>
                <a:gd name="T8" fmla="*/ 40 w 40"/>
                <a:gd name="T9" fmla="*/ 41 h 41"/>
                <a:gd name="T10" fmla="*/ 37 w 40"/>
                <a:gd name="T11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1">
                  <a:moveTo>
                    <a:pt x="37" y="38"/>
                  </a:moveTo>
                  <a:lnTo>
                    <a:pt x="40" y="0"/>
                  </a:lnTo>
                  <a:lnTo>
                    <a:pt x="0" y="19"/>
                  </a:lnTo>
                  <a:lnTo>
                    <a:pt x="40" y="41"/>
                  </a:lnTo>
                  <a:lnTo>
                    <a:pt x="40" y="41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21" name="Line 1137"/>
            <p:cNvSpPr>
              <a:spLocks noChangeShapeType="1"/>
            </p:cNvSpPr>
            <p:nvPr/>
          </p:nvSpPr>
          <p:spPr bwMode="auto">
            <a:xfrm>
              <a:off x="950" y="2031"/>
              <a:ext cx="27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22" name="Line 1138"/>
            <p:cNvSpPr>
              <a:spLocks noChangeShapeType="1"/>
            </p:cNvSpPr>
            <p:nvPr/>
          </p:nvSpPr>
          <p:spPr bwMode="auto">
            <a:xfrm>
              <a:off x="1296" y="2031"/>
              <a:ext cx="321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23" name="Rectangle 1139"/>
            <p:cNvSpPr>
              <a:spLocks noChangeArrowheads="1"/>
            </p:cNvSpPr>
            <p:nvPr/>
          </p:nvSpPr>
          <p:spPr bwMode="auto">
            <a:xfrm>
              <a:off x="945" y="1907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altLang="zh-CN"/>
            </a:p>
          </p:txBody>
        </p:sp>
        <p:sp>
          <p:nvSpPr>
            <p:cNvPr id="171124" name="Rectangle 1140"/>
            <p:cNvSpPr>
              <a:spLocks noChangeArrowheads="1"/>
            </p:cNvSpPr>
            <p:nvPr/>
          </p:nvSpPr>
          <p:spPr bwMode="auto">
            <a:xfrm>
              <a:off x="996" y="1907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6</a:t>
              </a:r>
              <a:endParaRPr lang="en-US" altLang="zh-CN"/>
            </a:p>
          </p:txBody>
        </p:sp>
        <p:sp>
          <p:nvSpPr>
            <p:cNvPr id="171125" name="Rectangle 1141"/>
            <p:cNvSpPr>
              <a:spLocks noChangeArrowheads="1"/>
            </p:cNvSpPr>
            <p:nvPr/>
          </p:nvSpPr>
          <p:spPr bwMode="auto">
            <a:xfrm>
              <a:off x="1044" y="1907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altLang="zh-CN"/>
            </a:p>
          </p:txBody>
        </p:sp>
        <p:sp>
          <p:nvSpPr>
            <p:cNvPr id="171126" name="Rectangle 1142"/>
            <p:cNvSpPr>
              <a:spLocks noChangeArrowheads="1"/>
            </p:cNvSpPr>
            <p:nvPr/>
          </p:nvSpPr>
          <p:spPr bwMode="auto">
            <a:xfrm>
              <a:off x="1071" y="1907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en-US" altLang="zh-CN"/>
            </a:p>
          </p:txBody>
        </p:sp>
        <p:sp>
          <p:nvSpPr>
            <p:cNvPr id="171127" name="Rectangle 1143"/>
            <p:cNvSpPr>
              <a:spLocks noChangeArrowheads="1"/>
            </p:cNvSpPr>
            <p:nvPr/>
          </p:nvSpPr>
          <p:spPr bwMode="auto">
            <a:xfrm>
              <a:off x="1119" y="1907"/>
              <a:ext cx="5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altLang="zh-CN"/>
            </a:p>
          </p:txBody>
        </p:sp>
        <p:sp>
          <p:nvSpPr>
            <p:cNvPr id="171128" name="Rectangle 1144"/>
            <p:cNvSpPr>
              <a:spLocks noChangeArrowheads="1"/>
            </p:cNvSpPr>
            <p:nvPr/>
          </p:nvSpPr>
          <p:spPr bwMode="auto">
            <a:xfrm>
              <a:off x="1141" y="1907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altLang="zh-CN"/>
            </a:p>
          </p:txBody>
        </p:sp>
        <p:sp>
          <p:nvSpPr>
            <p:cNvPr id="171129" name="Rectangle 1145"/>
            <p:cNvSpPr>
              <a:spLocks noChangeArrowheads="1"/>
            </p:cNvSpPr>
            <p:nvPr/>
          </p:nvSpPr>
          <p:spPr bwMode="auto">
            <a:xfrm>
              <a:off x="1165" y="1907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 altLang="zh-CN"/>
            </a:p>
          </p:txBody>
        </p:sp>
        <p:sp>
          <p:nvSpPr>
            <p:cNvPr id="171130" name="Rectangle 1146"/>
            <p:cNvSpPr>
              <a:spLocks noChangeArrowheads="1"/>
            </p:cNvSpPr>
            <p:nvPr/>
          </p:nvSpPr>
          <p:spPr bwMode="auto">
            <a:xfrm>
              <a:off x="2628" y="1907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altLang="zh-CN"/>
            </a:p>
          </p:txBody>
        </p:sp>
        <p:sp>
          <p:nvSpPr>
            <p:cNvPr id="171131" name="Rectangle 1147"/>
            <p:cNvSpPr>
              <a:spLocks noChangeArrowheads="1"/>
            </p:cNvSpPr>
            <p:nvPr/>
          </p:nvSpPr>
          <p:spPr bwMode="auto">
            <a:xfrm>
              <a:off x="2676" y="1907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2</a:t>
              </a:r>
              <a:endParaRPr lang="en-US" altLang="zh-CN"/>
            </a:p>
          </p:txBody>
        </p:sp>
        <p:sp>
          <p:nvSpPr>
            <p:cNvPr id="171132" name="Rectangle 1148"/>
            <p:cNvSpPr>
              <a:spLocks noChangeArrowheads="1"/>
            </p:cNvSpPr>
            <p:nvPr/>
          </p:nvSpPr>
          <p:spPr bwMode="auto">
            <a:xfrm>
              <a:off x="2727" y="1907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8</a:t>
              </a:r>
              <a:endParaRPr lang="en-US" altLang="zh-CN"/>
            </a:p>
          </p:txBody>
        </p:sp>
        <p:sp>
          <p:nvSpPr>
            <p:cNvPr id="171133" name="Rectangle 1149"/>
            <p:cNvSpPr>
              <a:spLocks noChangeArrowheads="1"/>
            </p:cNvSpPr>
            <p:nvPr/>
          </p:nvSpPr>
          <p:spPr bwMode="auto">
            <a:xfrm>
              <a:off x="2775" y="1907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altLang="zh-CN"/>
            </a:p>
          </p:txBody>
        </p:sp>
        <p:sp>
          <p:nvSpPr>
            <p:cNvPr id="171134" name="Rectangle 1150"/>
            <p:cNvSpPr>
              <a:spLocks noChangeArrowheads="1"/>
            </p:cNvSpPr>
            <p:nvPr/>
          </p:nvSpPr>
          <p:spPr bwMode="auto">
            <a:xfrm>
              <a:off x="2802" y="1907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en-US" altLang="zh-CN"/>
            </a:p>
          </p:txBody>
        </p:sp>
        <p:sp>
          <p:nvSpPr>
            <p:cNvPr id="171135" name="Rectangle 1151"/>
            <p:cNvSpPr>
              <a:spLocks noChangeArrowheads="1"/>
            </p:cNvSpPr>
            <p:nvPr/>
          </p:nvSpPr>
          <p:spPr bwMode="auto">
            <a:xfrm>
              <a:off x="2851" y="1907"/>
              <a:ext cx="5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altLang="zh-CN"/>
            </a:p>
          </p:txBody>
        </p:sp>
        <p:sp>
          <p:nvSpPr>
            <p:cNvPr id="171136" name="Rectangle 1152"/>
            <p:cNvSpPr>
              <a:spLocks noChangeArrowheads="1"/>
            </p:cNvSpPr>
            <p:nvPr/>
          </p:nvSpPr>
          <p:spPr bwMode="auto">
            <a:xfrm>
              <a:off x="2872" y="1907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altLang="zh-CN"/>
            </a:p>
          </p:txBody>
        </p:sp>
        <p:sp>
          <p:nvSpPr>
            <p:cNvPr id="171137" name="Rectangle 1153"/>
            <p:cNvSpPr>
              <a:spLocks noChangeArrowheads="1"/>
            </p:cNvSpPr>
            <p:nvPr/>
          </p:nvSpPr>
          <p:spPr bwMode="auto">
            <a:xfrm>
              <a:off x="2896" y="1907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 altLang="zh-CN"/>
            </a:p>
          </p:txBody>
        </p:sp>
        <p:sp>
          <p:nvSpPr>
            <p:cNvPr id="171138" name="Freeform 1154"/>
            <p:cNvSpPr>
              <a:spLocks/>
            </p:cNvSpPr>
            <p:nvPr/>
          </p:nvSpPr>
          <p:spPr bwMode="auto">
            <a:xfrm>
              <a:off x="2724" y="1482"/>
              <a:ext cx="2220" cy="2470"/>
            </a:xfrm>
            <a:custGeom>
              <a:avLst/>
              <a:gdLst>
                <a:gd name="T0" fmla="*/ 408 w 2220"/>
                <a:gd name="T1" fmla="*/ 2467 h 2470"/>
                <a:gd name="T2" fmla="*/ 2220 w 2220"/>
                <a:gd name="T3" fmla="*/ 2470 h 2470"/>
                <a:gd name="T4" fmla="*/ 2220 w 2220"/>
                <a:gd name="T5" fmla="*/ 390 h 2470"/>
                <a:gd name="T6" fmla="*/ 0 w 2220"/>
                <a:gd name="T7" fmla="*/ 390 h 2470"/>
                <a:gd name="T8" fmla="*/ 0 w 2220"/>
                <a:gd name="T9" fmla="*/ 0 h 2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0" h="2470">
                  <a:moveTo>
                    <a:pt x="408" y="2467"/>
                  </a:moveTo>
                  <a:lnTo>
                    <a:pt x="2220" y="2470"/>
                  </a:lnTo>
                  <a:lnTo>
                    <a:pt x="2220" y="390"/>
                  </a:lnTo>
                  <a:lnTo>
                    <a:pt x="0" y="390"/>
                  </a:lnTo>
                  <a:lnTo>
                    <a:pt x="0" y="0"/>
                  </a:lnTo>
                </a:path>
              </a:pathLst>
            </a:cu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39" name="Freeform 1155"/>
            <p:cNvSpPr>
              <a:spLocks/>
            </p:cNvSpPr>
            <p:nvPr/>
          </p:nvSpPr>
          <p:spPr bwMode="auto">
            <a:xfrm>
              <a:off x="2542" y="3860"/>
              <a:ext cx="590" cy="181"/>
            </a:xfrm>
            <a:custGeom>
              <a:avLst/>
              <a:gdLst>
                <a:gd name="T0" fmla="*/ 88 w 590"/>
                <a:gd name="T1" fmla="*/ 178 h 181"/>
                <a:gd name="T2" fmla="*/ 75 w 590"/>
                <a:gd name="T3" fmla="*/ 178 h 181"/>
                <a:gd name="T4" fmla="*/ 62 w 590"/>
                <a:gd name="T5" fmla="*/ 176 h 181"/>
                <a:gd name="T6" fmla="*/ 48 w 590"/>
                <a:gd name="T7" fmla="*/ 170 h 181"/>
                <a:gd name="T8" fmla="*/ 37 w 590"/>
                <a:gd name="T9" fmla="*/ 162 h 181"/>
                <a:gd name="T10" fmla="*/ 27 w 590"/>
                <a:gd name="T11" fmla="*/ 154 h 181"/>
                <a:gd name="T12" fmla="*/ 16 w 590"/>
                <a:gd name="T13" fmla="*/ 143 h 181"/>
                <a:gd name="T14" fmla="*/ 11 w 590"/>
                <a:gd name="T15" fmla="*/ 132 h 181"/>
                <a:gd name="T16" fmla="*/ 5 w 590"/>
                <a:gd name="T17" fmla="*/ 119 h 181"/>
                <a:gd name="T18" fmla="*/ 0 w 590"/>
                <a:gd name="T19" fmla="*/ 105 h 181"/>
                <a:gd name="T20" fmla="*/ 0 w 590"/>
                <a:gd name="T21" fmla="*/ 92 h 181"/>
                <a:gd name="T22" fmla="*/ 0 w 590"/>
                <a:gd name="T23" fmla="*/ 76 h 181"/>
                <a:gd name="T24" fmla="*/ 5 w 590"/>
                <a:gd name="T25" fmla="*/ 62 h 181"/>
                <a:gd name="T26" fmla="*/ 11 w 590"/>
                <a:gd name="T27" fmla="*/ 48 h 181"/>
                <a:gd name="T28" fmla="*/ 16 w 590"/>
                <a:gd name="T29" fmla="*/ 38 h 181"/>
                <a:gd name="T30" fmla="*/ 27 w 590"/>
                <a:gd name="T31" fmla="*/ 27 h 181"/>
                <a:gd name="T32" fmla="*/ 37 w 590"/>
                <a:gd name="T33" fmla="*/ 19 h 181"/>
                <a:gd name="T34" fmla="*/ 48 w 590"/>
                <a:gd name="T35" fmla="*/ 11 h 181"/>
                <a:gd name="T36" fmla="*/ 62 w 590"/>
                <a:gd name="T37" fmla="*/ 5 h 181"/>
                <a:gd name="T38" fmla="*/ 75 w 590"/>
                <a:gd name="T39" fmla="*/ 2 h 181"/>
                <a:gd name="T40" fmla="*/ 88 w 590"/>
                <a:gd name="T41" fmla="*/ 0 h 181"/>
                <a:gd name="T42" fmla="*/ 502 w 590"/>
                <a:gd name="T43" fmla="*/ 0 h 181"/>
                <a:gd name="T44" fmla="*/ 518 w 590"/>
                <a:gd name="T45" fmla="*/ 2 h 181"/>
                <a:gd name="T46" fmla="*/ 531 w 590"/>
                <a:gd name="T47" fmla="*/ 5 h 181"/>
                <a:gd name="T48" fmla="*/ 545 w 590"/>
                <a:gd name="T49" fmla="*/ 11 h 181"/>
                <a:gd name="T50" fmla="*/ 556 w 590"/>
                <a:gd name="T51" fmla="*/ 19 h 181"/>
                <a:gd name="T52" fmla="*/ 566 w 590"/>
                <a:gd name="T53" fmla="*/ 27 h 181"/>
                <a:gd name="T54" fmla="*/ 574 w 590"/>
                <a:gd name="T55" fmla="*/ 38 h 181"/>
                <a:gd name="T56" fmla="*/ 582 w 590"/>
                <a:gd name="T57" fmla="*/ 48 h 181"/>
                <a:gd name="T58" fmla="*/ 588 w 590"/>
                <a:gd name="T59" fmla="*/ 62 h 181"/>
                <a:gd name="T60" fmla="*/ 590 w 590"/>
                <a:gd name="T61" fmla="*/ 76 h 181"/>
                <a:gd name="T62" fmla="*/ 590 w 590"/>
                <a:gd name="T63" fmla="*/ 92 h 181"/>
                <a:gd name="T64" fmla="*/ 590 w 590"/>
                <a:gd name="T65" fmla="*/ 105 h 181"/>
                <a:gd name="T66" fmla="*/ 588 w 590"/>
                <a:gd name="T67" fmla="*/ 119 h 181"/>
                <a:gd name="T68" fmla="*/ 582 w 590"/>
                <a:gd name="T69" fmla="*/ 132 h 181"/>
                <a:gd name="T70" fmla="*/ 574 w 590"/>
                <a:gd name="T71" fmla="*/ 143 h 181"/>
                <a:gd name="T72" fmla="*/ 566 w 590"/>
                <a:gd name="T73" fmla="*/ 154 h 181"/>
                <a:gd name="T74" fmla="*/ 556 w 590"/>
                <a:gd name="T75" fmla="*/ 162 h 181"/>
                <a:gd name="T76" fmla="*/ 545 w 590"/>
                <a:gd name="T77" fmla="*/ 170 h 181"/>
                <a:gd name="T78" fmla="*/ 531 w 590"/>
                <a:gd name="T79" fmla="*/ 176 h 181"/>
                <a:gd name="T80" fmla="*/ 518 w 590"/>
                <a:gd name="T81" fmla="*/ 178 h 181"/>
                <a:gd name="T82" fmla="*/ 502 w 590"/>
                <a:gd name="T83" fmla="*/ 181 h 181"/>
                <a:gd name="T84" fmla="*/ 88 w 590"/>
                <a:gd name="T85" fmla="*/ 181 h 181"/>
                <a:gd name="T86" fmla="*/ 88 w 590"/>
                <a:gd name="T87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0" h="181">
                  <a:moveTo>
                    <a:pt x="88" y="178"/>
                  </a:moveTo>
                  <a:lnTo>
                    <a:pt x="75" y="178"/>
                  </a:lnTo>
                  <a:lnTo>
                    <a:pt x="62" y="176"/>
                  </a:lnTo>
                  <a:lnTo>
                    <a:pt x="48" y="170"/>
                  </a:lnTo>
                  <a:lnTo>
                    <a:pt x="37" y="162"/>
                  </a:lnTo>
                  <a:lnTo>
                    <a:pt x="27" y="154"/>
                  </a:lnTo>
                  <a:lnTo>
                    <a:pt x="16" y="143"/>
                  </a:lnTo>
                  <a:lnTo>
                    <a:pt x="11" y="132"/>
                  </a:lnTo>
                  <a:lnTo>
                    <a:pt x="5" y="119"/>
                  </a:lnTo>
                  <a:lnTo>
                    <a:pt x="0" y="105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5" y="62"/>
                  </a:lnTo>
                  <a:lnTo>
                    <a:pt x="11" y="48"/>
                  </a:lnTo>
                  <a:lnTo>
                    <a:pt x="16" y="38"/>
                  </a:lnTo>
                  <a:lnTo>
                    <a:pt x="27" y="27"/>
                  </a:lnTo>
                  <a:lnTo>
                    <a:pt x="37" y="19"/>
                  </a:lnTo>
                  <a:lnTo>
                    <a:pt x="48" y="11"/>
                  </a:lnTo>
                  <a:lnTo>
                    <a:pt x="62" y="5"/>
                  </a:lnTo>
                  <a:lnTo>
                    <a:pt x="75" y="2"/>
                  </a:lnTo>
                  <a:lnTo>
                    <a:pt x="88" y="0"/>
                  </a:lnTo>
                  <a:lnTo>
                    <a:pt x="502" y="0"/>
                  </a:lnTo>
                  <a:lnTo>
                    <a:pt x="518" y="2"/>
                  </a:lnTo>
                  <a:lnTo>
                    <a:pt x="531" y="5"/>
                  </a:lnTo>
                  <a:lnTo>
                    <a:pt x="545" y="11"/>
                  </a:lnTo>
                  <a:lnTo>
                    <a:pt x="556" y="19"/>
                  </a:lnTo>
                  <a:lnTo>
                    <a:pt x="566" y="27"/>
                  </a:lnTo>
                  <a:lnTo>
                    <a:pt x="574" y="38"/>
                  </a:lnTo>
                  <a:lnTo>
                    <a:pt x="582" y="48"/>
                  </a:lnTo>
                  <a:lnTo>
                    <a:pt x="588" y="62"/>
                  </a:lnTo>
                  <a:lnTo>
                    <a:pt x="590" y="76"/>
                  </a:lnTo>
                  <a:lnTo>
                    <a:pt x="590" y="92"/>
                  </a:lnTo>
                  <a:lnTo>
                    <a:pt x="590" y="105"/>
                  </a:lnTo>
                  <a:lnTo>
                    <a:pt x="588" y="119"/>
                  </a:lnTo>
                  <a:lnTo>
                    <a:pt x="582" y="132"/>
                  </a:lnTo>
                  <a:lnTo>
                    <a:pt x="574" y="143"/>
                  </a:lnTo>
                  <a:lnTo>
                    <a:pt x="566" y="154"/>
                  </a:lnTo>
                  <a:lnTo>
                    <a:pt x="556" y="162"/>
                  </a:lnTo>
                  <a:lnTo>
                    <a:pt x="545" y="170"/>
                  </a:lnTo>
                  <a:lnTo>
                    <a:pt x="531" y="176"/>
                  </a:lnTo>
                  <a:lnTo>
                    <a:pt x="518" y="178"/>
                  </a:lnTo>
                  <a:lnTo>
                    <a:pt x="502" y="181"/>
                  </a:lnTo>
                  <a:lnTo>
                    <a:pt x="88" y="181"/>
                  </a:lnTo>
                  <a:lnTo>
                    <a:pt x="88" y="181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40" name="Rectangle 1156"/>
            <p:cNvSpPr>
              <a:spLocks noChangeArrowheads="1"/>
            </p:cNvSpPr>
            <p:nvPr/>
          </p:nvSpPr>
          <p:spPr bwMode="auto">
            <a:xfrm>
              <a:off x="2757" y="3892"/>
              <a:ext cx="118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altLang="zh-CN"/>
            </a:p>
          </p:txBody>
        </p:sp>
        <p:sp>
          <p:nvSpPr>
            <p:cNvPr id="171141" name="Rectangle 1157"/>
            <p:cNvSpPr>
              <a:spLocks noChangeArrowheads="1"/>
            </p:cNvSpPr>
            <p:nvPr/>
          </p:nvSpPr>
          <p:spPr bwMode="auto">
            <a:xfrm>
              <a:off x="2829" y="3892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u</a:t>
              </a:r>
              <a:endParaRPr lang="en-US" altLang="zh-CN"/>
            </a:p>
          </p:txBody>
        </p:sp>
        <p:sp>
          <p:nvSpPr>
            <p:cNvPr id="171142" name="Rectangle 1158"/>
            <p:cNvSpPr>
              <a:spLocks noChangeArrowheads="1"/>
            </p:cNvSpPr>
            <p:nvPr/>
          </p:nvSpPr>
          <p:spPr bwMode="auto">
            <a:xfrm>
              <a:off x="2880" y="3892"/>
              <a:ext cx="83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altLang="zh-CN"/>
            </a:p>
          </p:txBody>
        </p:sp>
        <p:sp>
          <p:nvSpPr>
            <p:cNvPr id="171143" name="Freeform 1159"/>
            <p:cNvSpPr>
              <a:spLocks/>
            </p:cNvSpPr>
            <p:nvPr/>
          </p:nvSpPr>
          <p:spPr bwMode="auto">
            <a:xfrm>
              <a:off x="2485" y="2707"/>
              <a:ext cx="41" cy="41"/>
            </a:xfrm>
            <a:custGeom>
              <a:avLst/>
              <a:gdLst>
                <a:gd name="T0" fmla="*/ 19 w 41"/>
                <a:gd name="T1" fmla="*/ 38 h 41"/>
                <a:gd name="T2" fmla="*/ 25 w 41"/>
                <a:gd name="T3" fmla="*/ 41 h 41"/>
                <a:gd name="T4" fmla="*/ 27 w 41"/>
                <a:gd name="T5" fmla="*/ 38 h 41"/>
                <a:gd name="T6" fmla="*/ 30 w 41"/>
                <a:gd name="T7" fmla="*/ 38 h 41"/>
                <a:gd name="T8" fmla="*/ 33 w 41"/>
                <a:gd name="T9" fmla="*/ 36 h 41"/>
                <a:gd name="T10" fmla="*/ 35 w 41"/>
                <a:gd name="T11" fmla="*/ 36 h 41"/>
                <a:gd name="T12" fmla="*/ 38 w 41"/>
                <a:gd name="T13" fmla="*/ 33 h 41"/>
                <a:gd name="T14" fmla="*/ 38 w 41"/>
                <a:gd name="T15" fmla="*/ 30 h 41"/>
                <a:gd name="T16" fmla="*/ 41 w 41"/>
                <a:gd name="T17" fmla="*/ 27 h 41"/>
                <a:gd name="T18" fmla="*/ 41 w 41"/>
                <a:gd name="T19" fmla="*/ 25 h 41"/>
                <a:gd name="T20" fmla="*/ 41 w 41"/>
                <a:gd name="T21" fmla="*/ 19 h 41"/>
                <a:gd name="T22" fmla="*/ 41 w 41"/>
                <a:gd name="T23" fmla="*/ 17 h 41"/>
                <a:gd name="T24" fmla="*/ 41 w 41"/>
                <a:gd name="T25" fmla="*/ 14 h 41"/>
                <a:gd name="T26" fmla="*/ 38 w 41"/>
                <a:gd name="T27" fmla="*/ 11 h 41"/>
                <a:gd name="T28" fmla="*/ 38 w 41"/>
                <a:gd name="T29" fmla="*/ 9 h 41"/>
                <a:gd name="T30" fmla="*/ 35 w 41"/>
                <a:gd name="T31" fmla="*/ 6 h 41"/>
                <a:gd name="T32" fmla="*/ 33 w 41"/>
                <a:gd name="T33" fmla="*/ 6 h 41"/>
                <a:gd name="T34" fmla="*/ 30 w 41"/>
                <a:gd name="T35" fmla="*/ 3 h 41"/>
                <a:gd name="T36" fmla="*/ 27 w 41"/>
                <a:gd name="T37" fmla="*/ 3 h 41"/>
                <a:gd name="T38" fmla="*/ 25 w 41"/>
                <a:gd name="T39" fmla="*/ 0 h 41"/>
                <a:gd name="T40" fmla="*/ 22 w 41"/>
                <a:gd name="T41" fmla="*/ 0 h 41"/>
                <a:gd name="T42" fmla="*/ 19 w 41"/>
                <a:gd name="T43" fmla="*/ 0 h 41"/>
                <a:gd name="T44" fmla="*/ 14 w 41"/>
                <a:gd name="T45" fmla="*/ 3 h 41"/>
                <a:gd name="T46" fmla="*/ 11 w 41"/>
                <a:gd name="T47" fmla="*/ 3 h 41"/>
                <a:gd name="T48" fmla="*/ 9 w 41"/>
                <a:gd name="T49" fmla="*/ 6 h 41"/>
                <a:gd name="T50" fmla="*/ 9 w 41"/>
                <a:gd name="T51" fmla="*/ 6 h 41"/>
                <a:gd name="T52" fmla="*/ 6 w 41"/>
                <a:gd name="T53" fmla="*/ 9 h 41"/>
                <a:gd name="T54" fmla="*/ 3 w 41"/>
                <a:gd name="T55" fmla="*/ 11 h 41"/>
                <a:gd name="T56" fmla="*/ 3 w 41"/>
                <a:gd name="T57" fmla="*/ 14 h 41"/>
                <a:gd name="T58" fmla="*/ 0 w 41"/>
                <a:gd name="T59" fmla="*/ 17 h 41"/>
                <a:gd name="T60" fmla="*/ 0 w 41"/>
                <a:gd name="T61" fmla="*/ 19 h 41"/>
                <a:gd name="T62" fmla="*/ 0 w 41"/>
                <a:gd name="T63" fmla="*/ 25 h 41"/>
                <a:gd name="T64" fmla="*/ 3 w 41"/>
                <a:gd name="T65" fmla="*/ 27 h 41"/>
                <a:gd name="T66" fmla="*/ 3 w 41"/>
                <a:gd name="T67" fmla="*/ 30 h 41"/>
                <a:gd name="T68" fmla="*/ 6 w 41"/>
                <a:gd name="T69" fmla="*/ 33 h 41"/>
                <a:gd name="T70" fmla="*/ 9 w 41"/>
                <a:gd name="T71" fmla="*/ 36 h 41"/>
                <a:gd name="T72" fmla="*/ 9 w 41"/>
                <a:gd name="T73" fmla="*/ 36 h 41"/>
                <a:gd name="T74" fmla="*/ 11 w 41"/>
                <a:gd name="T75" fmla="*/ 38 h 41"/>
                <a:gd name="T76" fmla="*/ 14 w 41"/>
                <a:gd name="T77" fmla="*/ 38 h 41"/>
                <a:gd name="T78" fmla="*/ 19 w 41"/>
                <a:gd name="T79" fmla="*/ 41 h 41"/>
                <a:gd name="T80" fmla="*/ 22 w 41"/>
                <a:gd name="T81" fmla="*/ 41 h 41"/>
                <a:gd name="T82" fmla="*/ 22 w 41"/>
                <a:gd name="T83" fmla="*/ 41 h 41"/>
                <a:gd name="T84" fmla="*/ 19 w 41"/>
                <a:gd name="T85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" h="41">
                  <a:moveTo>
                    <a:pt x="19" y="38"/>
                  </a:moveTo>
                  <a:lnTo>
                    <a:pt x="25" y="41"/>
                  </a:lnTo>
                  <a:lnTo>
                    <a:pt x="27" y="38"/>
                  </a:lnTo>
                  <a:lnTo>
                    <a:pt x="30" y="38"/>
                  </a:lnTo>
                  <a:lnTo>
                    <a:pt x="33" y="36"/>
                  </a:lnTo>
                  <a:lnTo>
                    <a:pt x="35" y="36"/>
                  </a:lnTo>
                  <a:lnTo>
                    <a:pt x="38" y="33"/>
                  </a:lnTo>
                  <a:lnTo>
                    <a:pt x="38" y="30"/>
                  </a:lnTo>
                  <a:lnTo>
                    <a:pt x="41" y="27"/>
                  </a:lnTo>
                  <a:lnTo>
                    <a:pt x="41" y="25"/>
                  </a:lnTo>
                  <a:lnTo>
                    <a:pt x="41" y="19"/>
                  </a:lnTo>
                  <a:lnTo>
                    <a:pt x="41" y="17"/>
                  </a:lnTo>
                  <a:lnTo>
                    <a:pt x="41" y="14"/>
                  </a:lnTo>
                  <a:lnTo>
                    <a:pt x="38" y="11"/>
                  </a:lnTo>
                  <a:lnTo>
                    <a:pt x="38" y="9"/>
                  </a:lnTo>
                  <a:lnTo>
                    <a:pt x="35" y="6"/>
                  </a:lnTo>
                  <a:lnTo>
                    <a:pt x="33" y="6"/>
                  </a:lnTo>
                  <a:lnTo>
                    <a:pt x="30" y="3"/>
                  </a:lnTo>
                  <a:lnTo>
                    <a:pt x="27" y="3"/>
                  </a:lnTo>
                  <a:lnTo>
                    <a:pt x="25" y="0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4" y="3"/>
                  </a:lnTo>
                  <a:lnTo>
                    <a:pt x="11" y="3"/>
                  </a:lnTo>
                  <a:lnTo>
                    <a:pt x="9" y="6"/>
                  </a:lnTo>
                  <a:lnTo>
                    <a:pt x="9" y="6"/>
                  </a:lnTo>
                  <a:lnTo>
                    <a:pt x="6" y="9"/>
                  </a:lnTo>
                  <a:lnTo>
                    <a:pt x="3" y="11"/>
                  </a:lnTo>
                  <a:lnTo>
                    <a:pt x="3" y="14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5"/>
                  </a:lnTo>
                  <a:lnTo>
                    <a:pt x="3" y="27"/>
                  </a:lnTo>
                  <a:lnTo>
                    <a:pt x="3" y="30"/>
                  </a:lnTo>
                  <a:lnTo>
                    <a:pt x="6" y="33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11" y="38"/>
                  </a:lnTo>
                  <a:lnTo>
                    <a:pt x="14" y="38"/>
                  </a:lnTo>
                  <a:lnTo>
                    <a:pt x="19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44" name="Line 1160"/>
            <p:cNvSpPr>
              <a:spLocks noChangeShapeType="1"/>
            </p:cNvSpPr>
            <p:nvPr/>
          </p:nvSpPr>
          <p:spPr bwMode="auto">
            <a:xfrm>
              <a:off x="2453" y="3470"/>
              <a:ext cx="105" cy="6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45" name="Rectangle 1161"/>
            <p:cNvSpPr>
              <a:spLocks noChangeArrowheads="1"/>
            </p:cNvSpPr>
            <p:nvPr/>
          </p:nvSpPr>
          <p:spPr bwMode="auto">
            <a:xfrm>
              <a:off x="2545" y="3397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3</a:t>
              </a:r>
              <a:endParaRPr lang="en-US" altLang="zh-CN"/>
            </a:p>
          </p:txBody>
        </p:sp>
        <p:sp>
          <p:nvSpPr>
            <p:cNvPr id="171146" name="Rectangle 1162"/>
            <p:cNvSpPr>
              <a:spLocks noChangeArrowheads="1"/>
            </p:cNvSpPr>
            <p:nvPr/>
          </p:nvSpPr>
          <p:spPr bwMode="auto">
            <a:xfrm>
              <a:off x="2596" y="3397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2</a:t>
              </a:r>
              <a:endParaRPr lang="en-US" altLang="zh-CN"/>
            </a:p>
          </p:txBody>
        </p:sp>
        <p:sp>
          <p:nvSpPr>
            <p:cNvPr id="171147" name="Freeform 1163"/>
            <p:cNvSpPr>
              <a:spLocks/>
            </p:cNvSpPr>
            <p:nvPr/>
          </p:nvSpPr>
          <p:spPr bwMode="auto">
            <a:xfrm>
              <a:off x="3302" y="2707"/>
              <a:ext cx="37" cy="41"/>
            </a:xfrm>
            <a:custGeom>
              <a:avLst/>
              <a:gdLst>
                <a:gd name="T0" fmla="*/ 18 w 37"/>
                <a:gd name="T1" fmla="*/ 38 h 41"/>
                <a:gd name="T2" fmla="*/ 21 w 37"/>
                <a:gd name="T3" fmla="*/ 41 h 41"/>
                <a:gd name="T4" fmla="*/ 24 w 37"/>
                <a:gd name="T5" fmla="*/ 38 h 41"/>
                <a:gd name="T6" fmla="*/ 26 w 37"/>
                <a:gd name="T7" fmla="*/ 38 h 41"/>
                <a:gd name="T8" fmla="*/ 29 w 37"/>
                <a:gd name="T9" fmla="*/ 36 h 41"/>
                <a:gd name="T10" fmla="*/ 32 w 37"/>
                <a:gd name="T11" fmla="*/ 36 h 41"/>
                <a:gd name="T12" fmla="*/ 34 w 37"/>
                <a:gd name="T13" fmla="*/ 33 h 41"/>
                <a:gd name="T14" fmla="*/ 37 w 37"/>
                <a:gd name="T15" fmla="*/ 30 h 41"/>
                <a:gd name="T16" fmla="*/ 37 w 37"/>
                <a:gd name="T17" fmla="*/ 27 h 41"/>
                <a:gd name="T18" fmla="*/ 37 w 37"/>
                <a:gd name="T19" fmla="*/ 25 h 41"/>
                <a:gd name="T20" fmla="*/ 37 w 37"/>
                <a:gd name="T21" fmla="*/ 19 h 41"/>
                <a:gd name="T22" fmla="*/ 37 w 37"/>
                <a:gd name="T23" fmla="*/ 17 h 41"/>
                <a:gd name="T24" fmla="*/ 37 w 37"/>
                <a:gd name="T25" fmla="*/ 14 h 41"/>
                <a:gd name="T26" fmla="*/ 37 w 37"/>
                <a:gd name="T27" fmla="*/ 11 h 41"/>
                <a:gd name="T28" fmla="*/ 34 w 37"/>
                <a:gd name="T29" fmla="*/ 9 h 41"/>
                <a:gd name="T30" fmla="*/ 32 w 37"/>
                <a:gd name="T31" fmla="*/ 6 h 41"/>
                <a:gd name="T32" fmla="*/ 29 w 37"/>
                <a:gd name="T33" fmla="*/ 6 h 41"/>
                <a:gd name="T34" fmla="*/ 26 w 37"/>
                <a:gd name="T35" fmla="*/ 3 h 41"/>
                <a:gd name="T36" fmla="*/ 24 w 37"/>
                <a:gd name="T37" fmla="*/ 3 h 41"/>
                <a:gd name="T38" fmla="*/ 21 w 37"/>
                <a:gd name="T39" fmla="*/ 0 h 41"/>
                <a:gd name="T40" fmla="*/ 18 w 37"/>
                <a:gd name="T41" fmla="*/ 0 h 41"/>
                <a:gd name="T42" fmla="*/ 16 w 37"/>
                <a:gd name="T43" fmla="*/ 0 h 41"/>
                <a:gd name="T44" fmla="*/ 13 w 37"/>
                <a:gd name="T45" fmla="*/ 3 h 41"/>
                <a:gd name="T46" fmla="*/ 10 w 37"/>
                <a:gd name="T47" fmla="*/ 3 h 41"/>
                <a:gd name="T48" fmla="*/ 8 w 37"/>
                <a:gd name="T49" fmla="*/ 6 h 41"/>
                <a:gd name="T50" fmla="*/ 5 w 37"/>
                <a:gd name="T51" fmla="*/ 6 h 41"/>
                <a:gd name="T52" fmla="*/ 2 w 37"/>
                <a:gd name="T53" fmla="*/ 9 h 41"/>
                <a:gd name="T54" fmla="*/ 2 w 37"/>
                <a:gd name="T55" fmla="*/ 11 h 41"/>
                <a:gd name="T56" fmla="*/ 0 w 37"/>
                <a:gd name="T57" fmla="*/ 14 h 41"/>
                <a:gd name="T58" fmla="*/ 0 w 37"/>
                <a:gd name="T59" fmla="*/ 17 h 41"/>
                <a:gd name="T60" fmla="*/ 0 w 37"/>
                <a:gd name="T61" fmla="*/ 19 h 41"/>
                <a:gd name="T62" fmla="*/ 0 w 37"/>
                <a:gd name="T63" fmla="*/ 25 h 41"/>
                <a:gd name="T64" fmla="*/ 0 w 37"/>
                <a:gd name="T65" fmla="*/ 27 h 41"/>
                <a:gd name="T66" fmla="*/ 2 w 37"/>
                <a:gd name="T67" fmla="*/ 30 h 41"/>
                <a:gd name="T68" fmla="*/ 2 w 37"/>
                <a:gd name="T69" fmla="*/ 33 h 41"/>
                <a:gd name="T70" fmla="*/ 5 w 37"/>
                <a:gd name="T71" fmla="*/ 36 h 41"/>
                <a:gd name="T72" fmla="*/ 8 w 37"/>
                <a:gd name="T73" fmla="*/ 36 h 41"/>
                <a:gd name="T74" fmla="*/ 10 w 37"/>
                <a:gd name="T75" fmla="*/ 38 h 41"/>
                <a:gd name="T76" fmla="*/ 13 w 37"/>
                <a:gd name="T77" fmla="*/ 38 h 41"/>
                <a:gd name="T78" fmla="*/ 16 w 37"/>
                <a:gd name="T79" fmla="*/ 41 h 41"/>
                <a:gd name="T80" fmla="*/ 18 w 37"/>
                <a:gd name="T81" fmla="*/ 41 h 41"/>
                <a:gd name="T82" fmla="*/ 18 w 37"/>
                <a:gd name="T83" fmla="*/ 41 h 41"/>
                <a:gd name="T84" fmla="*/ 18 w 37"/>
                <a:gd name="T85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" h="41">
                  <a:moveTo>
                    <a:pt x="18" y="38"/>
                  </a:moveTo>
                  <a:lnTo>
                    <a:pt x="21" y="41"/>
                  </a:lnTo>
                  <a:lnTo>
                    <a:pt x="24" y="38"/>
                  </a:lnTo>
                  <a:lnTo>
                    <a:pt x="26" y="38"/>
                  </a:lnTo>
                  <a:lnTo>
                    <a:pt x="29" y="36"/>
                  </a:lnTo>
                  <a:lnTo>
                    <a:pt x="32" y="36"/>
                  </a:lnTo>
                  <a:lnTo>
                    <a:pt x="34" y="33"/>
                  </a:lnTo>
                  <a:lnTo>
                    <a:pt x="37" y="30"/>
                  </a:lnTo>
                  <a:lnTo>
                    <a:pt x="37" y="27"/>
                  </a:lnTo>
                  <a:lnTo>
                    <a:pt x="37" y="25"/>
                  </a:lnTo>
                  <a:lnTo>
                    <a:pt x="37" y="19"/>
                  </a:lnTo>
                  <a:lnTo>
                    <a:pt x="37" y="17"/>
                  </a:lnTo>
                  <a:lnTo>
                    <a:pt x="37" y="14"/>
                  </a:lnTo>
                  <a:lnTo>
                    <a:pt x="37" y="11"/>
                  </a:lnTo>
                  <a:lnTo>
                    <a:pt x="34" y="9"/>
                  </a:lnTo>
                  <a:lnTo>
                    <a:pt x="32" y="6"/>
                  </a:lnTo>
                  <a:lnTo>
                    <a:pt x="29" y="6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1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8" y="6"/>
                  </a:lnTo>
                  <a:lnTo>
                    <a:pt x="5" y="6"/>
                  </a:lnTo>
                  <a:lnTo>
                    <a:pt x="2" y="9"/>
                  </a:lnTo>
                  <a:lnTo>
                    <a:pt x="2" y="11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5"/>
                  </a:lnTo>
                  <a:lnTo>
                    <a:pt x="0" y="27"/>
                  </a:lnTo>
                  <a:lnTo>
                    <a:pt x="2" y="30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8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6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18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48" name="Freeform 1164"/>
            <p:cNvSpPr>
              <a:spLocks/>
            </p:cNvSpPr>
            <p:nvPr/>
          </p:nvSpPr>
          <p:spPr bwMode="auto">
            <a:xfrm>
              <a:off x="2896" y="2726"/>
              <a:ext cx="422" cy="1099"/>
            </a:xfrm>
            <a:custGeom>
              <a:avLst/>
              <a:gdLst>
                <a:gd name="T0" fmla="*/ 422 w 422"/>
                <a:gd name="T1" fmla="*/ 0 h 1099"/>
                <a:gd name="T2" fmla="*/ 422 w 422"/>
                <a:gd name="T3" fmla="*/ 896 h 1099"/>
                <a:gd name="T4" fmla="*/ 0 w 422"/>
                <a:gd name="T5" fmla="*/ 896 h 1099"/>
                <a:gd name="T6" fmla="*/ 0 w 422"/>
                <a:gd name="T7" fmla="*/ 1099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2" h="1099">
                  <a:moveTo>
                    <a:pt x="422" y="0"/>
                  </a:moveTo>
                  <a:lnTo>
                    <a:pt x="422" y="896"/>
                  </a:lnTo>
                  <a:lnTo>
                    <a:pt x="0" y="896"/>
                  </a:lnTo>
                  <a:lnTo>
                    <a:pt x="0" y="1099"/>
                  </a:lnTo>
                </a:path>
              </a:pathLst>
            </a:cu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49" name="Line 1165"/>
            <p:cNvSpPr>
              <a:spLocks noChangeShapeType="1"/>
            </p:cNvSpPr>
            <p:nvPr/>
          </p:nvSpPr>
          <p:spPr bwMode="auto">
            <a:xfrm>
              <a:off x="3269" y="3470"/>
              <a:ext cx="102" cy="6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50" name="Rectangle 1166"/>
            <p:cNvSpPr>
              <a:spLocks noChangeArrowheads="1"/>
            </p:cNvSpPr>
            <p:nvPr/>
          </p:nvSpPr>
          <p:spPr bwMode="auto">
            <a:xfrm>
              <a:off x="3358" y="3397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3</a:t>
              </a:r>
              <a:endParaRPr lang="en-US" altLang="zh-CN"/>
            </a:p>
          </p:txBody>
        </p:sp>
        <p:sp>
          <p:nvSpPr>
            <p:cNvPr id="171151" name="Rectangle 1167"/>
            <p:cNvSpPr>
              <a:spLocks noChangeArrowheads="1"/>
            </p:cNvSpPr>
            <p:nvPr/>
          </p:nvSpPr>
          <p:spPr bwMode="auto">
            <a:xfrm>
              <a:off x="3409" y="3397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2</a:t>
              </a:r>
              <a:endParaRPr lang="en-US" altLang="zh-CN"/>
            </a:p>
          </p:txBody>
        </p:sp>
        <p:sp>
          <p:nvSpPr>
            <p:cNvPr id="171152" name="Freeform 1168"/>
            <p:cNvSpPr>
              <a:spLocks/>
            </p:cNvSpPr>
            <p:nvPr/>
          </p:nvSpPr>
          <p:spPr bwMode="auto">
            <a:xfrm>
              <a:off x="4120" y="2707"/>
              <a:ext cx="40" cy="41"/>
            </a:xfrm>
            <a:custGeom>
              <a:avLst/>
              <a:gdLst>
                <a:gd name="T0" fmla="*/ 19 w 40"/>
                <a:gd name="T1" fmla="*/ 38 h 41"/>
                <a:gd name="T2" fmla="*/ 22 w 40"/>
                <a:gd name="T3" fmla="*/ 41 h 41"/>
                <a:gd name="T4" fmla="*/ 27 w 40"/>
                <a:gd name="T5" fmla="*/ 38 h 41"/>
                <a:gd name="T6" fmla="*/ 30 w 40"/>
                <a:gd name="T7" fmla="*/ 38 h 41"/>
                <a:gd name="T8" fmla="*/ 32 w 40"/>
                <a:gd name="T9" fmla="*/ 36 h 41"/>
                <a:gd name="T10" fmla="*/ 32 w 40"/>
                <a:gd name="T11" fmla="*/ 36 h 41"/>
                <a:gd name="T12" fmla="*/ 35 w 40"/>
                <a:gd name="T13" fmla="*/ 33 h 41"/>
                <a:gd name="T14" fmla="*/ 38 w 40"/>
                <a:gd name="T15" fmla="*/ 30 h 41"/>
                <a:gd name="T16" fmla="*/ 38 w 40"/>
                <a:gd name="T17" fmla="*/ 27 h 41"/>
                <a:gd name="T18" fmla="*/ 38 w 40"/>
                <a:gd name="T19" fmla="*/ 25 h 41"/>
                <a:gd name="T20" fmla="*/ 40 w 40"/>
                <a:gd name="T21" fmla="*/ 19 h 41"/>
                <a:gd name="T22" fmla="*/ 38 w 40"/>
                <a:gd name="T23" fmla="*/ 17 h 41"/>
                <a:gd name="T24" fmla="*/ 38 w 40"/>
                <a:gd name="T25" fmla="*/ 14 h 41"/>
                <a:gd name="T26" fmla="*/ 38 w 40"/>
                <a:gd name="T27" fmla="*/ 11 h 41"/>
                <a:gd name="T28" fmla="*/ 35 w 40"/>
                <a:gd name="T29" fmla="*/ 9 h 41"/>
                <a:gd name="T30" fmla="*/ 32 w 40"/>
                <a:gd name="T31" fmla="*/ 6 h 41"/>
                <a:gd name="T32" fmla="*/ 32 w 40"/>
                <a:gd name="T33" fmla="*/ 6 h 41"/>
                <a:gd name="T34" fmla="*/ 30 w 40"/>
                <a:gd name="T35" fmla="*/ 3 h 41"/>
                <a:gd name="T36" fmla="*/ 27 w 40"/>
                <a:gd name="T37" fmla="*/ 3 h 41"/>
                <a:gd name="T38" fmla="*/ 22 w 40"/>
                <a:gd name="T39" fmla="*/ 0 h 41"/>
                <a:gd name="T40" fmla="*/ 19 w 40"/>
                <a:gd name="T41" fmla="*/ 0 h 41"/>
                <a:gd name="T42" fmla="*/ 16 w 40"/>
                <a:gd name="T43" fmla="*/ 0 h 41"/>
                <a:gd name="T44" fmla="*/ 14 w 40"/>
                <a:gd name="T45" fmla="*/ 3 h 41"/>
                <a:gd name="T46" fmla="*/ 11 w 40"/>
                <a:gd name="T47" fmla="*/ 3 h 41"/>
                <a:gd name="T48" fmla="*/ 8 w 40"/>
                <a:gd name="T49" fmla="*/ 6 h 41"/>
                <a:gd name="T50" fmla="*/ 6 w 40"/>
                <a:gd name="T51" fmla="*/ 6 h 41"/>
                <a:gd name="T52" fmla="*/ 3 w 40"/>
                <a:gd name="T53" fmla="*/ 9 h 41"/>
                <a:gd name="T54" fmla="*/ 3 w 40"/>
                <a:gd name="T55" fmla="*/ 11 h 41"/>
                <a:gd name="T56" fmla="*/ 0 w 40"/>
                <a:gd name="T57" fmla="*/ 14 h 41"/>
                <a:gd name="T58" fmla="*/ 0 w 40"/>
                <a:gd name="T59" fmla="*/ 17 h 41"/>
                <a:gd name="T60" fmla="*/ 0 w 40"/>
                <a:gd name="T61" fmla="*/ 19 h 41"/>
                <a:gd name="T62" fmla="*/ 0 w 40"/>
                <a:gd name="T63" fmla="*/ 25 h 41"/>
                <a:gd name="T64" fmla="*/ 0 w 40"/>
                <a:gd name="T65" fmla="*/ 27 h 41"/>
                <a:gd name="T66" fmla="*/ 3 w 40"/>
                <a:gd name="T67" fmla="*/ 30 h 41"/>
                <a:gd name="T68" fmla="*/ 3 w 40"/>
                <a:gd name="T69" fmla="*/ 33 h 41"/>
                <a:gd name="T70" fmla="*/ 6 w 40"/>
                <a:gd name="T71" fmla="*/ 36 h 41"/>
                <a:gd name="T72" fmla="*/ 8 w 40"/>
                <a:gd name="T73" fmla="*/ 36 h 41"/>
                <a:gd name="T74" fmla="*/ 11 w 40"/>
                <a:gd name="T75" fmla="*/ 38 h 41"/>
                <a:gd name="T76" fmla="*/ 14 w 40"/>
                <a:gd name="T77" fmla="*/ 38 h 41"/>
                <a:gd name="T78" fmla="*/ 16 w 40"/>
                <a:gd name="T79" fmla="*/ 41 h 41"/>
                <a:gd name="T80" fmla="*/ 19 w 40"/>
                <a:gd name="T81" fmla="*/ 41 h 41"/>
                <a:gd name="T82" fmla="*/ 19 w 40"/>
                <a:gd name="T83" fmla="*/ 41 h 41"/>
                <a:gd name="T84" fmla="*/ 19 w 40"/>
                <a:gd name="T85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41">
                  <a:moveTo>
                    <a:pt x="19" y="38"/>
                  </a:moveTo>
                  <a:lnTo>
                    <a:pt x="22" y="41"/>
                  </a:lnTo>
                  <a:lnTo>
                    <a:pt x="27" y="38"/>
                  </a:lnTo>
                  <a:lnTo>
                    <a:pt x="30" y="38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5" y="33"/>
                  </a:lnTo>
                  <a:lnTo>
                    <a:pt x="38" y="30"/>
                  </a:lnTo>
                  <a:lnTo>
                    <a:pt x="38" y="27"/>
                  </a:lnTo>
                  <a:lnTo>
                    <a:pt x="38" y="25"/>
                  </a:lnTo>
                  <a:lnTo>
                    <a:pt x="40" y="19"/>
                  </a:lnTo>
                  <a:lnTo>
                    <a:pt x="38" y="17"/>
                  </a:lnTo>
                  <a:lnTo>
                    <a:pt x="38" y="14"/>
                  </a:lnTo>
                  <a:lnTo>
                    <a:pt x="38" y="11"/>
                  </a:lnTo>
                  <a:lnTo>
                    <a:pt x="35" y="9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3"/>
                  </a:lnTo>
                  <a:lnTo>
                    <a:pt x="27" y="3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4" y="3"/>
                  </a:lnTo>
                  <a:lnTo>
                    <a:pt x="11" y="3"/>
                  </a:lnTo>
                  <a:lnTo>
                    <a:pt x="8" y="6"/>
                  </a:lnTo>
                  <a:lnTo>
                    <a:pt x="6" y="6"/>
                  </a:lnTo>
                  <a:lnTo>
                    <a:pt x="3" y="9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5"/>
                  </a:lnTo>
                  <a:lnTo>
                    <a:pt x="0" y="27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11" y="38"/>
                  </a:lnTo>
                  <a:lnTo>
                    <a:pt x="14" y="38"/>
                  </a:lnTo>
                  <a:lnTo>
                    <a:pt x="16" y="41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53" name="Freeform 1169"/>
            <p:cNvSpPr>
              <a:spLocks/>
            </p:cNvSpPr>
            <p:nvPr/>
          </p:nvSpPr>
          <p:spPr bwMode="auto">
            <a:xfrm>
              <a:off x="3014" y="2726"/>
              <a:ext cx="1125" cy="1096"/>
            </a:xfrm>
            <a:custGeom>
              <a:avLst/>
              <a:gdLst>
                <a:gd name="T0" fmla="*/ 1122 w 1125"/>
                <a:gd name="T1" fmla="*/ 0 h 1096"/>
                <a:gd name="T2" fmla="*/ 1125 w 1125"/>
                <a:gd name="T3" fmla="*/ 1015 h 1096"/>
                <a:gd name="T4" fmla="*/ 0 w 1125"/>
                <a:gd name="T5" fmla="*/ 1015 h 1096"/>
                <a:gd name="T6" fmla="*/ 0 w 1125"/>
                <a:gd name="T7" fmla="*/ 1096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5" h="1096">
                  <a:moveTo>
                    <a:pt x="1122" y="0"/>
                  </a:moveTo>
                  <a:lnTo>
                    <a:pt x="1125" y="1015"/>
                  </a:lnTo>
                  <a:lnTo>
                    <a:pt x="0" y="1015"/>
                  </a:lnTo>
                  <a:lnTo>
                    <a:pt x="0" y="1096"/>
                  </a:lnTo>
                </a:path>
              </a:pathLst>
            </a:cu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54" name="Line 1170"/>
            <p:cNvSpPr>
              <a:spLocks noChangeShapeType="1"/>
            </p:cNvSpPr>
            <p:nvPr/>
          </p:nvSpPr>
          <p:spPr bwMode="auto">
            <a:xfrm>
              <a:off x="4088" y="3470"/>
              <a:ext cx="102" cy="6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55" name="Rectangle 1171"/>
            <p:cNvSpPr>
              <a:spLocks noChangeArrowheads="1"/>
            </p:cNvSpPr>
            <p:nvPr/>
          </p:nvSpPr>
          <p:spPr bwMode="auto">
            <a:xfrm>
              <a:off x="4179" y="3397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3</a:t>
              </a:r>
              <a:endParaRPr lang="en-US" altLang="zh-CN"/>
            </a:p>
          </p:txBody>
        </p:sp>
        <p:sp>
          <p:nvSpPr>
            <p:cNvPr id="171156" name="Rectangle 1172"/>
            <p:cNvSpPr>
              <a:spLocks noChangeArrowheads="1"/>
            </p:cNvSpPr>
            <p:nvPr/>
          </p:nvSpPr>
          <p:spPr bwMode="auto">
            <a:xfrm>
              <a:off x="4228" y="3397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2</a:t>
              </a:r>
              <a:endParaRPr lang="en-US" altLang="zh-CN"/>
            </a:p>
          </p:txBody>
        </p:sp>
        <p:sp>
          <p:nvSpPr>
            <p:cNvPr id="171157" name="Freeform 1173"/>
            <p:cNvSpPr>
              <a:spLocks/>
            </p:cNvSpPr>
            <p:nvPr/>
          </p:nvSpPr>
          <p:spPr bwMode="auto">
            <a:xfrm>
              <a:off x="2641" y="3814"/>
              <a:ext cx="38" cy="40"/>
            </a:xfrm>
            <a:custGeom>
              <a:avLst/>
              <a:gdLst>
                <a:gd name="T0" fmla="*/ 38 w 38"/>
                <a:gd name="T1" fmla="*/ 0 h 40"/>
                <a:gd name="T2" fmla="*/ 0 w 38"/>
                <a:gd name="T3" fmla="*/ 2 h 40"/>
                <a:gd name="T4" fmla="*/ 19 w 38"/>
                <a:gd name="T5" fmla="*/ 40 h 40"/>
                <a:gd name="T6" fmla="*/ 38 w 38"/>
                <a:gd name="T7" fmla="*/ 2 h 40"/>
                <a:gd name="T8" fmla="*/ 38 w 38"/>
                <a:gd name="T9" fmla="*/ 2 h 40"/>
                <a:gd name="T10" fmla="*/ 38 w 38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0">
                  <a:moveTo>
                    <a:pt x="38" y="0"/>
                  </a:moveTo>
                  <a:lnTo>
                    <a:pt x="0" y="2"/>
                  </a:lnTo>
                  <a:lnTo>
                    <a:pt x="19" y="4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58" name="Freeform 1174"/>
            <p:cNvSpPr>
              <a:spLocks/>
            </p:cNvSpPr>
            <p:nvPr/>
          </p:nvSpPr>
          <p:spPr bwMode="auto">
            <a:xfrm>
              <a:off x="2759" y="3814"/>
              <a:ext cx="38" cy="40"/>
            </a:xfrm>
            <a:custGeom>
              <a:avLst/>
              <a:gdLst>
                <a:gd name="T0" fmla="*/ 38 w 38"/>
                <a:gd name="T1" fmla="*/ 0 h 40"/>
                <a:gd name="T2" fmla="*/ 0 w 38"/>
                <a:gd name="T3" fmla="*/ 2 h 40"/>
                <a:gd name="T4" fmla="*/ 19 w 38"/>
                <a:gd name="T5" fmla="*/ 40 h 40"/>
                <a:gd name="T6" fmla="*/ 38 w 38"/>
                <a:gd name="T7" fmla="*/ 2 h 40"/>
                <a:gd name="T8" fmla="*/ 38 w 38"/>
                <a:gd name="T9" fmla="*/ 2 h 40"/>
                <a:gd name="T10" fmla="*/ 38 w 38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0">
                  <a:moveTo>
                    <a:pt x="38" y="0"/>
                  </a:moveTo>
                  <a:lnTo>
                    <a:pt x="0" y="2"/>
                  </a:lnTo>
                  <a:lnTo>
                    <a:pt x="19" y="4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59" name="Freeform 1175"/>
            <p:cNvSpPr>
              <a:spLocks/>
            </p:cNvSpPr>
            <p:nvPr/>
          </p:nvSpPr>
          <p:spPr bwMode="auto">
            <a:xfrm>
              <a:off x="2877" y="3814"/>
              <a:ext cx="41" cy="40"/>
            </a:xfrm>
            <a:custGeom>
              <a:avLst/>
              <a:gdLst>
                <a:gd name="T0" fmla="*/ 38 w 41"/>
                <a:gd name="T1" fmla="*/ 0 h 40"/>
                <a:gd name="T2" fmla="*/ 0 w 41"/>
                <a:gd name="T3" fmla="*/ 2 h 40"/>
                <a:gd name="T4" fmla="*/ 19 w 41"/>
                <a:gd name="T5" fmla="*/ 40 h 40"/>
                <a:gd name="T6" fmla="*/ 41 w 41"/>
                <a:gd name="T7" fmla="*/ 2 h 40"/>
                <a:gd name="T8" fmla="*/ 41 w 41"/>
                <a:gd name="T9" fmla="*/ 2 h 40"/>
                <a:gd name="T10" fmla="*/ 38 w 41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0">
                  <a:moveTo>
                    <a:pt x="38" y="0"/>
                  </a:moveTo>
                  <a:lnTo>
                    <a:pt x="0" y="2"/>
                  </a:lnTo>
                  <a:lnTo>
                    <a:pt x="19" y="40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60" name="Freeform 1176"/>
            <p:cNvSpPr>
              <a:spLocks/>
            </p:cNvSpPr>
            <p:nvPr/>
          </p:nvSpPr>
          <p:spPr bwMode="auto">
            <a:xfrm>
              <a:off x="2996" y="3814"/>
              <a:ext cx="40" cy="40"/>
            </a:xfrm>
            <a:custGeom>
              <a:avLst/>
              <a:gdLst>
                <a:gd name="T0" fmla="*/ 37 w 40"/>
                <a:gd name="T1" fmla="*/ 0 h 40"/>
                <a:gd name="T2" fmla="*/ 0 w 40"/>
                <a:gd name="T3" fmla="*/ 2 h 40"/>
                <a:gd name="T4" fmla="*/ 18 w 40"/>
                <a:gd name="T5" fmla="*/ 40 h 40"/>
                <a:gd name="T6" fmla="*/ 40 w 40"/>
                <a:gd name="T7" fmla="*/ 2 h 40"/>
                <a:gd name="T8" fmla="*/ 40 w 40"/>
                <a:gd name="T9" fmla="*/ 2 h 40"/>
                <a:gd name="T10" fmla="*/ 37 w 40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0">
                  <a:moveTo>
                    <a:pt x="37" y="0"/>
                  </a:moveTo>
                  <a:lnTo>
                    <a:pt x="0" y="2"/>
                  </a:lnTo>
                  <a:lnTo>
                    <a:pt x="18" y="4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61" name="Line 1177"/>
            <p:cNvSpPr>
              <a:spLocks noChangeShapeType="1"/>
            </p:cNvSpPr>
            <p:nvPr/>
          </p:nvSpPr>
          <p:spPr bwMode="auto">
            <a:xfrm>
              <a:off x="2676" y="1571"/>
              <a:ext cx="105" cy="6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62" name="Rectangle 1178"/>
            <p:cNvSpPr>
              <a:spLocks noChangeArrowheads="1"/>
            </p:cNvSpPr>
            <p:nvPr/>
          </p:nvSpPr>
          <p:spPr bwMode="auto">
            <a:xfrm>
              <a:off x="2743" y="1498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2</a:t>
              </a:r>
              <a:endParaRPr lang="en-US" altLang="zh-CN"/>
            </a:p>
          </p:txBody>
        </p:sp>
        <p:sp>
          <p:nvSpPr>
            <p:cNvPr id="171163" name="Line 1179"/>
            <p:cNvSpPr>
              <a:spLocks noChangeShapeType="1"/>
            </p:cNvSpPr>
            <p:nvPr/>
          </p:nvSpPr>
          <p:spPr bwMode="auto">
            <a:xfrm>
              <a:off x="2786" y="4125"/>
              <a:ext cx="102" cy="6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64" name="Rectangle 1180"/>
            <p:cNvSpPr>
              <a:spLocks noChangeArrowheads="1"/>
            </p:cNvSpPr>
            <p:nvPr/>
          </p:nvSpPr>
          <p:spPr bwMode="auto">
            <a:xfrm>
              <a:off x="2875" y="4054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3</a:t>
              </a:r>
              <a:endParaRPr lang="en-US" altLang="zh-CN"/>
            </a:p>
          </p:txBody>
        </p:sp>
        <p:sp>
          <p:nvSpPr>
            <p:cNvPr id="171165" name="Rectangle 1181"/>
            <p:cNvSpPr>
              <a:spLocks noChangeArrowheads="1"/>
            </p:cNvSpPr>
            <p:nvPr/>
          </p:nvSpPr>
          <p:spPr bwMode="auto">
            <a:xfrm>
              <a:off x="2926" y="4054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2</a:t>
              </a:r>
              <a:endParaRPr lang="en-US" altLang="zh-CN"/>
            </a:p>
          </p:txBody>
        </p:sp>
        <p:sp>
          <p:nvSpPr>
            <p:cNvPr id="171166" name="Rectangle 1182"/>
            <p:cNvSpPr>
              <a:spLocks noChangeArrowheads="1"/>
            </p:cNvSpPr>
            <p:nvPr/>
          </p:nvSpPr>
          <p:spPr bwMode="auto">
            <a:xfrm>
              <a:off x="4418" y="1744"/>
              <a:ext cx="10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en-US" altLang="zh-CN"/>
            </a:p>
          </p:txBody>
        </p:sp>
        <p:sp>
          <p:nvSpPr>
            <p:cNvPr id="171167" name="Rectangle 1183"/>
            <p:cNvSpPr>
              <a:spLocks noChangeArrowheads="1"/>
            </p:cNvSpPr>
            <p:nvPr/>
          </p:nvSpPr>
          <p:spPr bwMode="auto">
            <a:xfrm>
              <a:off x="4477" y="1744"/>
              <a:ext cx="5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l</a:t>
              </a:r>
              <a:endParaRPr lang="en-US" altLang="zh-CN"/>
            </a:p>
          </p:txBody>
        </p:sp>
        <p:sp>
          <p:nvSpPr>
            <p:cNvPr id="171168" name="Rectangle 1184"/>
            <p:cNvSpPr>
              <a:spLocks noChangeArrowheads="1"/>
            </p:cNvSpPr>
            <p:nvPr/>
          </p:nvSpPr>
          <p:spPr bwMode="auto">
            <a:xfrm>
              <a:off x="4499" y="1744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o</a:t>
              </a:r>
              <a:endParaRPr lang="en-US" altLang="zh-CN"/>
            </a:p>
          </p:txBody>
        </p:sp>
        <p:sp>
          <p:nvSpPr>
            <p:cNvPr id="171169" name="Rectangle 1185"/>
            <p:cNvSpPr>
              <a:spLocks noChangeArrowheads="1"/>
            </p:cNvSpPr>
            <p:nvPr/>
          </p:nvSpPr>
          <p:spPr bwMode="auto">
            <a:xfrm>
              <a:off x="4547" y="1744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altLang="zh-CN"/>
            </a:p>
          </p:txBody>
        </p:sp>
        <p:sp>
          <p:nvSpPr>
            <p:cNvPr id="171170" name="Rectangle 1186"/>
            <p:cNvSpPr>
              <a:spLocks noChangeArrowheads="1"/>
            </p:cNvSpPr>
            <p:nvPr/>
          </p:nvSpPr>
          <p:spPr bwMode="auto">
            <a:xfrm>
              <a:off x="4593" y="1744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k</a:t>
              </a:r>
              <a:endParaRPr lang="en-US" altLang="zh-CN"/>
            </a:p>
          </p:txBody>
        </p:sp>
        <p:sp>
          <p:nvSpPr>
            <p:cNvPr id="171171" name="Rectangle 1187"/>
            <p:cNvSpPr>
              <a:spLocks noChangeArrowheads="1"/>
            </p:cNvSpPr>
            <p:nvPr/>
          </p:nvSpPr>
          <p:spPr bwMode="auto">
            <a:xfrm>
              <a:off x="4638" y="1744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altLang="zh-CN"/>
            </a:p>
          </p:txBody>
        </p:sp>
        <p:sp>
          <p:nvSpPr>
            <p:cNvPr id="171172" name="Rectangle 1188"/>
            <p:cNvSpPr>
              <a:spLocks noChangeArrowheads="1"/>
            </p:cNvSpPr>
            <p:nvPr/>
          </p:nvSpPr>
          <p:spPr bwMode="auto">
            <a:xfrm>
              <a:off x="4662" y="1744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o</a:t>
              </a:r>
              <a:endParaRPr lang="en-US" altLang="zh-CN"/>
            </a:p>
          </p:txBody>
        </p:sp>
        <p:sp>
          <p:nvSpPr>
            <p:cNvPr id="171173" name="Rectangle 1189"/>
            <p:cNvSpPr>
              <a:spLocks noChangeArrowheads="1"/>
            </p:cNvSpPr>
            <p:nvPr/>
          </p:nvSpPr>
          <p:spPr bwMode="auto">
            <a:xfrm>
              <a:off x="4711" y="1744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f</a:t>
              </a:r>
              <a:endParaRPr lang="en-US" altLang="zh-CN"/>
            </a:p>
          </p:txBody>
        </p:sp>
        <p:sp>
          <p:nvSpPr>
            <p:cNvPr id="171174" name="Rectangle 1190"/>
            <p:cNvSpPr>
              <a:spLocks noChangeArrowheads="1"/>
            </p:cNvSpPr>
            <p:nvPr/>
          </p:nvSpPr>
          <p:spPr bwMode="auto">
            <a:xfrm>
              <a:off x="4738" y="1744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f</a:t>
              </a:r>
              <a:endParaRPr lang="en-US" altLang="zh-CN"/>
            </a:p>
          </p:txBody>
        </p:sp>
        <p:sp>
          <p:nvSpPr>
            <p:cNvPr id="171175" name="Rectangle 1191"/>
            <p:cNvSpPr>
              <a:spLocks noChangeArrowheads="1"/>
            </p:cNvSpPr>
            <p:nvPr/>
          </p:nvSpPr>
          <p:spPr bwMode="auto">
            <a:xfrm>
              <a:off x="4762" y="1744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 altLang="zh-CN"/>
            </a:p>
          </p:txBody>
        </p:sp>
        <p:sp>
          <p:nvSpPr>
            <p:cNvPr id="171176" name="Rectangle 1192"/>
            <p:cNvSpPr>
              <a:spLocks noChangeArrowheads="1"/>
            </p:cNvSpPr>
            <p:nvPr/>
          </p:nvSpPr>
          <p:spPr bwMode="auto">
            <a:xfrm>
              <a:off x="4807" y="1744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altLang="zh-CN"/>
            </a:p>
          </p:txBody>
        </p:sp>
        <p:sp>
          <p:nvSpPr>
            <p:cNvPr id="171177" name="Rectangle 1193"/>
            <p:cNvSpPr>
              <a:spLocks noChangeArrowheads="1"/>
            </p:cNvSpPr>
            <p:nvPr/>
          </p:nvSpPr>
          <p:spPr bwMode="auto">
            <a:xfrm>
              <a:off x="4856" y="1744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altLang="zh-CN"/>
            </a:p>
          </p:txBody>
        </p:sp>
        <p:sp>
          <p:nvSpPr>
            <p:cNvPr id="171178" name="Rectangle 1194"/>
            <p:cNvSpPr>
              <a:spLocks noChangeArrowheads="1"/>
            </p:cNvSpPr>
            <p:nvPr/>
          </p:nvSpPr>
          <p:spPr bwMode="auto">
            <a:xfrm>
              <a:off x="1957" y="1744"/>
              <a:ext cx="64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altLang="zh-CN"/>
            </a:p>
          </p:txBody>
        </p:sp>
        <p:sp>
          <p:nvSpPr>
            <p:cNvPr id="171179" name="Rectangle 1195"/>
            <p:cNvSpPr>
              <a:spLocks noChangeArrowheads="1"/>
            </p:cNvSpPr>
            <p:nvPr/>
          </p:nvSpPr>
          <p:spPr bwMode="auto">
            <a:xfrm>
              <a:off x="1981" y="1744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n</a:t>
              </a:r>
              <a:endParaRPr lang="en-US" altLang="zh-CN"/>
            </a:p>
          </p:txBody>
        </p:sp>
        <p:sp>
          <p:nvSpPr>
            <p:cNvPr id="171180" name="Rectangle 1196"/>
            <p:cNvSpPr>
              <a:spLocks noChangeArrowheads="1"/>
            </p:cNvSpPr>
            <p:nvPr/>
          </p:nvSpPr>
          <p:spPr bwMode="auto">
            <a:xfrm>
              <a:off x="2029" y="1744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altLang="zh-CN"/>
            </a:p>
          </p:txBody>
        </p:sp>
        <p:sp>
          <p:nvSpPr>
            <p:cNvPr id="171181" name="Rectangle 1197"/>
            <p:cNvSpPr>
              <a:spLocks noChangeArrowheads="1"/>
            </p:cNvSpPr>
            <p:nvPr/>
          </p:nvSpPr>
          <p:spPr bwMode="auto">
            <a:xfrm>
              <a:off x="2080" y="1744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altLang="zh-CN"/>
            </a:p>
          </p:txBody>
        </p:sp>
        <p:sp>
          <p:nvSpPr>
            <p:cNvPr id="171182" name="Rectangle 1198"/>
            <p:cNvSpPr>
              <a:spLocks noChangeArrowheads="1"/>
            </p:cNvSpPr>
            <p:nvPr/>
          </p:nvSpPr>
          <p:spPr bwMode="auto">
            <a:xfrm>
              <a:off x="2128" y="1744"/>
              <a:ext cx="83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altLang="zh-CN"/>
            </a:p>
          </p:txBody>
        </p:sp>
        <p:sp>
          <p:nvSpPr>
            <p:cNvPr id="171183" name="Rectangle 1199"/>
            <p:cNvSpPr>
              <a:spLocks noChangeArrowheads="1"/>
            </p:cNvSpPr>
            <p:nvPr/>
          </p:nvSpPr>
          <p:spPr bwMode="auto">
            <a:xfrm>
              <a:off x="1025" y="1593"/>
              <a:ext cx="9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altLang="zh-CN"/>
            </a:p>
          </p:txBody>
        </p:sp>
        <p:sp>
          <p:nvSpPr>
            <p:cNvPr id="171184" name="Rectangle 1200"/>
            <p:cNvSpPr>
              <a:spLocks noChangeArrowheads="1"/>
            </p:cNvSpPr>
            <p:nvPr/>
          </p:nvSpPr>
          <p:spPr bwMode="auto">
            <a:xfrm>
              <a:off x="1082" y="1593"/>
              <a:ext cx="8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altLang="zh-CN"/>
            </a:p>
          </p:txBody>
        </p:sp>
        <p:sp>
          <p:nvSpPr>
            <p:cNvPr id="171185" name="Rectangle 1201"/>
            <p:cNvSpPr>
              <a:spLocks noChangeArrowheads="1"/>
            </p:cNvSpPr>
            <p:nvPr/>
          </p:nvSpPr>
          <p:spPr bwMode="auto">
            <a:xfrm>
              <a:off x="1130" y="1593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altLang="zh-CN"/>
            </a:p>
          </p:txBody>
        </p:sp>
        <p:sp>
          <p:nvSpPr>
            <p:cNvPr id="171186" name="Freeform 1202"/>
            <p:cNvSpPr>
              <a:spLocks/>
            </p:cNvSpPr>
            <p:nvPr/>
          </p:nvSpPr>
          <p:spPr bwMode="auto">
            <a:xfrm>
              <a:off x="2504" y="2726"/>
              <a:ext cx="274" cy="1096"/>
            </a:xfrm>
            <a:custGeom>
              <a:avLst/>
              <a:gdLst>
                <a:gd name="T0" fmla="*/ 274 w 274"/>
                <a:gd name="T1" fmla="*/ 1096 h 1096"/>
                <a:gd name="T2" fmla="*/ 274 w 274"/>
                <a:gd name="T3" fmla="*/ 896 h 1096"/>
                <a:gd name="T4" fmla="*/ 0 w 274"/>
                <a:gd name="T5" fmla="*/ 896 h 1096"/>
                <a:gd name="T6" fmla="*/ 0 w 274"/>
                <a:gd name="T7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4" h="1096">
                  <a:moveTo>
                    <a:pt x="274" y="1096"/>
                  </a:moveTo>
                  <a:lnTo>
                    <a:pt x="274" y="896"/>
                  </a:lnTo>
                  <a:lnTo>
                    <a:pt x="0" y="896"/>
                  </a:lnTo>
                  <a:lnTo>
                    <a:pt x="0" y="0"/>
                  </a:lnTo>
                </a:path>
              </a:pathLst>
            </a:cu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87" name="Line 1203"/>
            <p:cNvSpPr>
              <a:spLocks noChangeShapeType="1"/>
            </p:cNvSpPr>
            <p:nvPr/>
          </p:nvSpPr>
          <p:spPr bwMode="auto">
            <a:xfrm flipV="1">
              <a:off x="878" y="2199"/>
              <a:ext cx="2" cy="11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88" name="Line 1204"/>
            <p:cNvSpPr>
              <a:spLocks noChangeShapeType="1"/>
            </p:cNvSpPr>
            <p:nvPr/>
          </p:nvSpPr>
          <p:spPr bwMode="auto">
            <a:xfrm flipV="1">
              <a:off x="1283" y="2199"/>
              <a:ext cx="3" cy="11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89" name="Line 1205"/>
            <p:cNvSpPr>
              <a:spLocks noChangeShapeType="1"/>
            </p:cNvSpPr>
            <p:nvPr/>
          </p:nvSpPr>
          <p:spPr bwMode="auto">
            <a:xfrm flipV="1">
              <a:off x="2094" y="2199"/>
              <a:ext cx="2" cy="11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90" name="Line 1206"/>
            <p:cNvSpPr>
              <a:spLocks noChangeShapeType="1"/>
            </p:cNvSpPr>
            <p:nvPr/>
          </p:nvSpPr>
          <p:spPr bwMode="auto">
            <a:xfrm flipV="1">
              <a:off x="2915" y="2199"/>
              <a:ext cx="3" cy="11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91" name="Line 1207"/>
            <p:cNvSpPr>
              <a:spLocks noChangeShapeType="1"/>
            </p:cNvSpPr>
            <p:nvPr/>
          </p:nvSpPr>
          <p:spPr bwMode="auto">
            <a:xfrm flipV="1">
              <a:off x="3731" y="2199"/>
              <a:ext cx="1" cy="11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92" name="Line 1208"/>
            <p:cNvSpPr>
              <a:spLocks noChangeShapeType="1"/>
            </p:cNvSpPr>
            <p:nvPr/>
          </p:nvSpPr>
          <p:spPr bwMode="auto">
            <a:xfrm flipH="1">
              <a:off x="784" y="2310"/>
              <a:ext cx="37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93" name="Line 1209"/>
            <p:cNvSpPr>
              <a:spLocks noChangeShapeType="1"/>
            </p:cNvSpPr>
            <p:nvPr/>
          </p:nvSpPr>
          <p:spPr bwMode="auto">
            <a:xfrm flipH="1">
              <a:off x="784" y="2429"/>
              <a:ext cx="375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94" name="Line 1210"/>
            <p:cNvSpPr>
              <a:spLocks noChangeShapeType="1"/>
            </p:cNvSpPr>
            <p:nvPr/>
          </p:nvSpPr>
          <p:spPr bwMode="auto">
            <a:xfrm flipH="1">
              <a:off x="784" y="2548"/>
              <a:ext cx="375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95" name="Line 1211"/>
            <p:cNvSpPr>
              <a:spLocks noChangeShapeType="1"/>
            </p:cNvSpPr>
            <p:nvPr/>
          </p:nvSpPr>
          <p:spPr bwMode="auto">
            <a:xfrm flipH="1">
              <a:off x="784" y="2667"/>
              <a:ext cx="375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96" name="Line 1212"/>
            <p:cNvSpPr>
              <a:spLocks noChangeShapeType="1"/>
            </p:cNvSpPr>
            <p:nvPr/>
          </p:nvSpPr>
          <p:spPr bwMode="auto">
            <a:xfrm flipH="1">
              <a:off x="784" y="2786"/>
              <a:ext cx="375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97" name="Line 1213"/>
            <p:cNvSpPr>
              <a:spLocks noChangeShapeType="1"/>
            </p:cNvSpPr>
            <p:nvPr/>
          </p:nvSpPr>
          <p:spPr bwMode="auto">
            <a:xfrm flipH="1">
              <a:off x="784" y="2908"/>
              <a:ext cx="37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98" name="Line 1214"/>
            <p:cNvSpPr>
              <a:spLocks noChangeShapeType="1"/>
            </p:cNvSpPr>
            <p:nvPr/>
          </p:nvSpPr>
          <p:spPr bwMode="auto">
            <a:xfrm flipH="1">
              <a:off x="784" y="3027"/>
              <a:ext cx="37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99" name="Line 1215"/>
            <p:cNvSpPr>
              <a:spLocks noChangeShapeType="1"/>
            </p:cNvSpPr>
            <p:nvPr/>
          </p:nvSpPr>
          <p:spPr bwMode="auto">
            <a:xfrm flipH="1">
              <a:off x="784" y="3146"/>
              <a:ext cx="37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200" name="Line 1216"/>
            <p:cNvSpPr>
              <a:spLocks noChangeShapeType="1"/>
            </p:cNvSpPr>
            <p:nvPr/>
          </p:nvSpPr>
          <p:spPr bwMode="auto">
            <a:xfrm flipH="1">
              <a:off x="784" y="3265"/>
              <a:ext cx="37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201" name="Line 1217"/>
            <p:cNvSpPr>
              <a:spLocks noChangeShapeType="1"/>
            </p:cNvSpPr>
            <p:nvPr/>
          </p:nvSpPr>
          <p:spPr bwMode="auto">
            <a:xfrm>
              <a:off x="1055" y="3716"/>
              <a:ext cx="5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202" name="Line 1218"/>
            <p:cNvSpPr>
              <a:spLocks noChangeShapeType="1"/>
            </p:cNvSpPr>
            <p:nvPr/>
          </p:nvSpPr>
          <p:spPr bwMode="auto">
            <a:xfrm>
              <a:off x="1055" y="3743"/>
              <a:ext cx="56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203" name="Freeform 1219"/>
            <p:cNvSpPr>
              <a:spLocks/>
            </p:cNvSpPr>
            <p:nvPr/>
          </p:nvSpPr>
          <p:spPr bwMode="auto">
            <a:xfrm>
              <a:off x="1933" y="1344"/>
              <a:ext cx="982" cy="133"/>
            </a:xfrm>
            <a:custGeom>
              <a:avLst/>
              <a:gdLst>
                <a:gd name="T0" fmla="*/ 0 w 982"/>
                <a:gd name="T1" fmla="*/ 133 h 133"/>
                <a:gd name="T2" fmla="*/ 0 w 982"/>
                <a:gd name="T3" fmla="*/ 0 h 133"/>
                <a:gd name="T4" fmla="*/ 982 w 982"/>
                <a:gd name="T5" fmla="*/ 0 h 133"/>
                <a:gd name="T6" fmla="*/ 982 w 982"/>
                <a:gd name="T7" fmla="*/ 133 h 133"/>
                <a:gd name="T8" fmla="*/ 0 w 982"/>
                <a:gd name="T9" fmla="*/ 133 h 133"/>
                <a:gd name="T10" fmla="*/ 0 w 982"/>
                <a:gd name="T1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2" h="133">
                  <a:moveTo>
                    <a:pt x="0" y="133"/>
                  </a:moveTo>
                  <a:lnTo>
                    <a:pt x="0" y="0"/>
                  </a:lnTo>
                  <a:lnTo>
                    <a:pt x="982" y="0"/>
                  </a:lnTo>
                  <a:lnTo>
                    <a:pt x="982" y="133"/>
                  </a:lnTo>
                  <a:lnTo>
                    <a:pt x="0" y="133"/>
                  </a:lnTo>
                  <a:lnTo>
                    <a:pt x="0" y="133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204" name="Line 1220"/>
            <p:cNvSpPr>
              <a:spLocks noChangeShapeType="1"/>
            </p:cNvSpPr>
            <p:nvPr/>
          </p:nvSpPr>
          <p:spPr bwMode="auto">
            <a:xfrm>
              <a:off x="2349" y="1341"/>
              <a:ext cx="1" cy="13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205" name="Line 1221"/>
            <p:cNvSpPr>
              <a:spLocks noChangeShapeType="1"/>
            </p:cNvSpPr>
            <p:nvPr/>
          </p:nvSpPr>
          <p:spPr bwMode="auto">
            <a:xfrm>
              <a:off x="2657" y="1341"/>
              <a:ext cx="3" cy="13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206" name="Line 1222"/>
            <p:cNvSpPr>
              <a:spLocks noChangeShapeType="1"/>
            </p:cNvSpPr>
            <p:nvPr/>
          </p:nvSpPr>
          <p:spPr bwMode="auto">
            <a:xfrm>
              <a:off x="2786" y="1341"/>
              <a:ext cx="3" cy="13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207" name="Rectangle 1223"/>
            <p:cNvSpPr>
              <a:spLocks noChangeArrowheads="1"/>
            </p:cNvSpPr>
            <p:nvPr/>
          </p:nvSpPr>
          <p:spPr bwMode="auto">
            <a:xfrm>
              <a:off x="1959" y="1211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3</a:t>
              </a:r>
              <a:endParaRPr lang="en-US" altLang="zh-CN"/>
            </a:p>
          </p:txBody>
        </p:sp>
        <p:sp>
          <p:nvSpPr>
            <p:cNvPr id="171208" name="Rectangle 1224"/>
            <p:cNvSpPr>
              <a:spLocks noChangeArrowheads="1"/>
            </p:cNvSpPr>
            <p:nvPr/>
          </p:nvSpPr>
          <p:spPr bwMode="auto">
            <a:xfrm>
              <a:off x="2008" y="1211"/>
              <a:ext cx="9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altLang="zh-CN"/>
            </a:p>
          </p:txBody>
        </p:sp>
        <p:sp>
          <p:nvSpPr>
            <p:cNvPr id="171209" name="Rectangle 1225"/>
            <p:cNvSpPr>
              <a:spLocks noChangeArrowheads="1"/>
            </p:cNvSpPr>
            <p:nvPr/>
          </p:nvSpPr>
          <p:spPr bwMode="auto">
            <a:xfrm>
              <a:off x="2056" y="1211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altLang="zh-CN"/>
            </a:p>
          </p:txBody>
        </p:sp>
        <p:sp>
          <p:nvSpPr>
            <p:cNvPr id="171210" name="Rectangle 1226"/>
            <p:cNvSpPr>
              <a:spLocks noChangeArrowheads="1"/>
            </p:cNvSpPr>
            <p:nvPr/>
          </p:nvSpPr>
          <p:spPr bwMode="auto">
            <a:xfrm>
              <a:off x="2080" y="1211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altLang="zh-CN"/>
            </a:p>
          </p:txBody>
        </p:sp>
        <p:sp>
          <p:nvSpPr>
            <p:cNvPr id="171211" name="Rectangle 1227"/>
            <p:cNvSpPr>
              <a:spLocks noChangeArrowheads="1"/>
            </p:cNvSpPr>
            <p:nvPr/>
          </p:nvSpPr>
          <p:spPr bwMode="auto">
            <a:xfrm>
              <a:off x="2104" y="1211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altLang="zh-CN"/>
            </a:p>
          </p:txBody>
        </p:sp>
        <p:sp>
          <p:nvSpPr>
            <p:cNvPr id="171212" name="Rectangle 1228"/>
            <p:cNvSpPr>
              <a:spLocks noChangeArrowheads="1"/>
            </p:cNvSpPr>
            <p:nvPr/>
          </p:nvSpPr>
          <p:spPr bwMode="auto">
            <a:xfrm>
              <a:off x="2128" y="1211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altLang="zh-CN"/>
            </a:p>
          </p:txBody>
        </p:sp>
        <p:sp>
          <p:nvSpPr>
            <p:cNvPr id="171213" name="Rectangle 1229"/>
            <p:cNvSpPr>
              <a:spLocks noChangeArrowheads="1"/>
            </p:cNvSpPr>
            <p:nvPr/>
          </p:nvSpPr>
          <p:spPr bwMode="auto">
            <a:xfrm>
              <a:off x="2153" y="1211"/>
              <a:ext cx="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1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altLang="zh-CN"/>
            </a:p>
          </p:txBody>
        </p:sp>
      </p:grpSp>
      <p:sp>
        <p:nvSpPr>
          <p:cNvPr id="171214" name="Rectangle 1230"/>
          <p:cNvSpPr>
            <a:spLocks noChangeArrowheads="1"/>
          </p:cNvSpPr>
          <p:nvPr/>
        </p:nvSpPr>
        <p:spPr bwMode="auto">
          <a:xfrm>
            <a:off x="3455988" y="1922463"/>
            <a:ext cx="106362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1100">
                <a:solidFill>
                  <a:srgbClr val="000000"/>
                </a:solidFill>
                <a:latin typeface="Arial" charset="0"/>
              </a:rPr>
              <a:t> </a:t>
            </a:r>
            <a:endParaRPr lang="en-US" altLang="zh-CN"/>
          </a:p>
        </p:txBody>
      </p:sp>
      <p:sp>
        <p:nvSpPr>
          <p:cNvPr id="171215" name="Rectangle 1231"/>
          <p:cNvSpPr>
            <a:spLocks noChangeArrowheads="1"/>
          </p:cNvSpPr>
          <p:nvPr/>
        </p:nvSpPr>
        <p:spPr bwMode="auto">
          <a:xfrm>
            <a:off x="3494088" y="1922463"/>
            <a:ext cx="144462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1100">
                <a:solidFill>
                  <a:srgbClr val="000000"/>
                </a:solidFill>
                <a:latin typeface="Arial" charset="0"/>
              </a:rPr>
              <a:t>1</a:t>
            </a:r>
            <a:endParaRPr lang="en-US" altLang="zh-CN"/>
          </a:p>
        </p:txBody>
      </p:sp>
      <p:sp>
        <p:nvSpPr>
          <p:cNvPr id="171216" name="Rectangle 1232"/>
          <p:cNvSpPr>
            <a:spLocks noChangeArrowheads="1"/>
          </p:cNvSpPr>
          <p:nvPr/>
        </p:nvSpPr>
        <p:spPr bwMode="auto">
          <a:xfrm>
            <a:off x="3570288" y="1922463"/>
            <a:ext cx="144462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1100">
                <a:solidFill>
                  <a:srgbClr val="000000"/>
                </a:solidFill>
                <a:latin typeface="Arial" charset="0"/>
              </a:rPr>
              <a:t>6</a:t>
            </a:r>
            <a:endParaRPr lang="en-US" altLang="zh-CN"/>
          </a:p>
        </p:txBody>
      </p:sp>
      <p:sp>
        <p:nvSpPr>
          <p:cNvPr id="171217" name="Rectangle 1233"/>
          <p:cNvSpPr>
            <a:spLocks noChangeArrowheads="1"/>
          </p:cNvSpPr>
          <p:nvPr/>
        </p:nvSpPr>
        <p:spPr bwMode="auto">
          <a:xfrm>
            <a:off x="3729038" y="1922463"/>
            <a:ext cx="144462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1100">
                <a:solidFill>
                  <a:srgbClr val="000000"/>
                </a:solidFill>
                <a:latin typeface="Arial" charset="0"/>
              </a:rPr>
              <a:t>1</a:t>
            </a:r>
            <a:endParaRPr lang="en-US" altLang="zh-CN"/>
          </a:p>
        </p:txBody>
      </p:sp>
      <p:sp>
        <p:nvSpPr>
          <p:cNvPr id="171218" name="Rectangle 1234"/>
          <p:cNvSpPr>
            <a:spLocks noChangeArrowheads="1"/>
          </p:cNvSpPr>
          <p:nvPr/>
        </p:nvSpPr>
        <p:spPr bwMode="auto">
          <a:xfrm>
            <a:off x="3810000" y="1922463"/>
            <a:ext cx="144463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1100">
                <a:solidFill>
                  <a:srgbClr val="000000"/>
                </a:solidFill>
                <a:latin typeface="Arial" charset="0"/>
              </a:rPr>
              <a:t>5</a:t>
            </a:r>
            <a:endParaRPr lang="en-US" altLang="zh-CN"/>
          </a:p>
        </p:txBody>
      </p:sp>
      <p:sp>
        <p:nvSpPr>
          <p:cNvPr id="171219" name="Rectangle 1235"/>
          <p:cNvSpPr>
            <a:spLocks noChangeArrowheads="1"/>
          </p:cNvSpPr>
          <p:nvPr/>
        </p:nvSpPr>
        <p:spPr bwMode="auto">
          <a:xfrm>
            <a:off x="3886200" y="1922463"/>
            <a:ext cx="106363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1100">
                <a:solidFill>
                  <a:srgbClr val="000000"/>
                </a:solidFill>
                <a:latin typeface="Arial" charset="0"/>
              </a:rPr>
              <a:t> </a:t>
            </a:r>
            <a:endParaRPr lang="en-US" altLang="zh-CN"/>
          </a:p>
        </p:txBody>
      </p:sp>
      <p:sp>
        <p:nvSpPr>
          <p:cNvPr id="171220" name="Rectangle 1236"/>
          <p:cNvSpPr>
            <a:spLocks noChangeArrowheads="1"/>
          </p:cNvSpPr>
          <p:nvPr/>
        </p:nvSpPr>
        <p:spPr bwMode="auto">
          <a:xfrm>
            <a:off x="3924300" y="1965325"/>
            <a:ext cx="555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600">
                <a:solidFill>
                  <a:srgbClr val="000000"/>
                </a:solidFill>
                <a:latin typeface="Arial" charset="0"/>
              </a:rPr>
              <a:t> </a:t>
            </a:r>
            <a:endParaRPr lang="en-US" altLang="zh-CN"/>
          </a:p>
        </p:txBody>
      </p:sp>
      <p:sp>
        <p:nvSpPr>
          <p:cNvPr id="171221" name="Rectangle 1237"/>
          <p:cNvSpPr>
            <a:spLocks noChangeArrowheads="1"/>
          </p:cNvSpPr>
          <p:nvPr/>
        </p:nvSpPr>
        <p:spPr bwMode="auto">
          <a:xfrm>
            <a:off x="3941763" y="1965325"/>
            <a:ext cx="55562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600">
                <a:solidFill>
                  <a:srgbClr val="000000"/>
                </a:solidFill>
                <a:latin typeface="Arial" charset="0"/>
              </a:rPr>
              <a:t> </a:t>
            </a:r>
            <a:endParaRPr lang="en-US" altLang="zh-CN"/>
          </a:p>
        </p:txBody>
      </p:sp>
      <p:sp>
        <p:nvSpPr>
          <p:cNvPr id="171222" name="Rectangle 1238"/>
          <p:cNvSpPr>
            <a:spLocks noChangeArrowheads="1"/>
          </p:cNvSpPr>
          <p:nvPr/>
        </p:nvSpPr>
        <p:spPr bwMode="auto">
          <a:xfrm>
            <a:off x="3962400" y="1965325"/>
            <a:ext cx="555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600">
                <a:solidFill>
                  <a:srgbClr val="000000"/>
                </a:solidFill>
                <a:latin typeface="Arial" charset="0"/>
              </a:rPr>
              <a:t> </a:t>
            </a:r>
            <a:endParaRPr lang="en-US" altLang="zh-CN"/>
          </a:p>
        </p:txBody>
      </p:sp>
      <p:sp>
        <p:nvSpPr>
          <p:cNvPr id="171223" name="Rectangle 1239"/>
          <p:cNvSpPr>
            <a:spLocks noChangeArrowheads="1"/>
          </p:cNvSpPr>
          <p:nvPr/>
        </p:nvSpPr>
        <p:spPr bwMode="auto">
          <a:xfrm>
            <a:off x="3979863" y="1965325"/>
            <a:ext cx="55562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600">
                <a:solidFill>
                  <a:srgbClr val="000000"/>
                </a:solidFill>
                <a:latin typeface="Arial" charset="0"/>
              </a:rPr>
              <a:t> </a:t>
            </a:r>
            <a:endParaRPr lang="en-US" altLang="zh-CN"/>
          </a:p>
        </p:txBody>
      </p:sp>
      <p:sp>
        <p:nvSpPr>
          <p:cNvPr id="171224" name="Rectangle 1240"/>
          <p:cNvSpPr>
            <a:spLocks noChangeArrowheads="1"/>
          </p:cNvSpPr>
          <p:nvPr/>
        </p:nvSpPr>
        <p:spPr bwMode="auto">
          <a:xfrm>
            <a:off x="4000500" y="1965325"/>
            <a:ext cx="555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600">
                <a:solidFill>
                  <a:srgbClr val="000000"/>
                </a:solidFill>
                <a:latin typeface="Arial" charset="0"/>
              </a:rPr>
              <a:t> </a:t>
            </a:r>
            <a:endParaRPr lang="en-US" altLang="zh-CN"/>
          </a:p>
        </p:txBody>
      </p:sp>
      <p:sp>
        <p:nvSpPr>
          <p:cNvPr id="171225" name="Rectangle 1241"/>
          <p:cNvSpPr>
            <a:spLocks noChangeArrowheads="1"/>
          </p:cNvSpPr>
          <p:nvPr/>
        </p:nvSpPr>
        <p:spPr bwMode="auto">
          <a:xfrm>
            <a:off x="4017963" y="1965325"/>
            <a:ext cx="55562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600">
                <a:solidFill>
                  <a:srgbClr val="000000"/>
                </a:solidFill>
                <a:latin typeface="Arial" charset="0"/>
              </a:rPr>
              <a:t> </a:t>
            </a:r>
            <a:endParaRPr lang="en-US" altLang="zh-CN"/>
          </a:p>
        </p:txBody>
      </p:sp>
      <p:sp>
        <p:nvSpPr>
          <p:cNvPr id="171226" name="Rectangle 1242"/>
          <p:cNvSpPr>
            <a:spLocks noChangeArrowheads="1"/>
          </p:cNvSpPr>
          <p:nvPr/>
        </p:nvSpPr>
        <p:spPr bwMode="auto">
          <a:xfrm>
            <a:off x="4035425" y="1965325"/>
            <a:ext cx="555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600">
                <a:solidFill>
                  <a:srgbClr val="000000"/>
                </a:solidFill>
                <a:latin typeface="Arial" charset="0"/>
              </a:rPr>
              <a:t> </a:t>
            </a:r>
            <a:endParaRPr lang="en-US" altLang="zh-CN"/>
          </a:p>
        </p:txBody>
      </p:sp>
      <p:sp>
        <p:nvSpPr>
          <p:cNvPr id="171227" name="Rectangle 1243"/>
          <p:cNvSpPr>
            <a:spLocks noChangeArrowheads="1"/>
          </p:cNvSpPr>
          <p:nvPr/>
        </p:nvSpPr>
        <p:spPr bwMode="auto">
          <a:xfrm>
            <a:off x="4056063" y="1965325"/>
            <a:ext cx="55562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600">
                <a:solidFill>
                  <a:srgbClr val="000000"/>
                </a:solidFill>
                <a:latin typeface="Arial" charset="0"/>
              </a:rPr>
              <a:t> </a:t>
            </a:r>
            <a:endParaRPr lang="en-US" altLang="zh-CN"/>
          </a:p>
        </p:txBody>
      </p:sp>
      <p:sp>
        <p:nvSpPr>
          <p:cNvPr id="171228" name="Rectangle 1244"/>
          <p:cNvSpPr>
            <a:spLocks noChangeArrowheads="1"/>
          </p:cNvSpPr>
          <p:nvPr/>
        </p:nvSpPr>
        <p:spPr bwMode="auto">
          <a:xfrm>
            <a:off x="4073525" y="1965325"/>
            <a:ext cx="555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600">
                <a:solidFill>
                  <a:srgbClr val="000000"/>
                </a:solidFill>
                <a:latin typeface="Arial" charset="0"/>
              </a:rPr>
              <a:t> </a:t>
            </a:r>
            <a:endParaRPr lang="en-US" altLang="zh-CN"/>
          </a:p>
        </p:txBody>
      </p:sp>
      <p:sp>
        <p:nvSpPr>
          <p:cNvPr id="171229" name="Rectangle 1245"/>
          <p:cNvSpPr>
            <a:spLocks noChangeArrowheads="1"/>
          </p:cNvSpPr>
          <p:nvPr/>
        </p:nvSpPr>
        <p:spPr bwMode="auto">
          <a:xfrm>
            <a:off x="4094163" y="1965325"/>
            <a:ext cx="55562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600">
                <a:solidFill>
                  <a:srgbClr val="000000"/>
                </a:solidFill>
                <a:latin typeface="Arial" charset="0"/>
              </a:rPr>
              <a:t> </a:t>
            </a:r>
            <a:endParaRPr lang="en-US" altLang="zh-CN"/>
          </a:p>
        </p:txBody>
      </p:sp>
      <p:sp>
        <p:nvSpPr>
          <p:cNvPr id="171230" name="Rectangle 1246"/>
          <p:cNvSpPr>
            <a:spLocks noChangeArrowheads="1"/>
          </p:cNvSpPr>
          <p:nvPr/>
        </p:nvSpPr>
        <p:spPr bwMode="auto">
          <a:xfrm>
            <a:off x="4111625" y="1922463"/>
            <a:ext cx="144463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1100">
                <a:solidFill>
                  <a:srgbClr val="000000"/>
                </a:solidFill>
                <a:latin typeface="Arial" charset="0"/>
              </a:rPr>
              <a:t>4</a:t>
            </a:r>
            <a:endParaRPr lang="en-US" altLang="zh-CN"/>
          </a:p>
        </p:txBody>
      </p:sp>
      <p:sp>
        <p:nvSpPr>
          <p:cNvPr id="171231" name="Rectangle 1247"/>
          <p:cNvSpPr>
            <a:spLocks noChangeArrowheads="1"/>
          </p:cNvSpPr>
          <p:nvPr/>
        </p:nvSpPr>
        <p:spPr bwMode="auto">
          <a:xfrm>
            <a:off x="4252913" y="1922463"/>
            <a:ext cx="144462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1100">
                <a:solidFill>
                  <a:srgbClr val="000000"/>
                </a:solidFill>
                <a:latin typeface="Arial" charset="0"/>
              </a:rPr>
              <a:t>3</a:t>
            </a:r>
            <a:endParaRPr lang="en-US" altLang="zh-CN"/>
          </a:p>
        </p:txBody>
      </p:sp>
      <p:sp>
        <p:nvSpPr>
          <p:cNvPr id="171232" name="Rectangle 1248"/>
          <p:cNvSpPr>
            <a:spLocks noChangeArrowheads="1"/>
          </p:cNvSpPr>
          <p:nvPr/>
        </p:nvSpPr>
        <p:spPr bwMode="auto">
          <a:xfrm>
            <a:off x="4346575" y="1922463"/>
            <a:ext cx="144463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1100">
                <a:solidFill>
                  <a:srgbClr val="000000"/>
                </a:solidFill>
                <a:latin typeface="Arial" charset="0"/>
              </a:rPr>
              <a:t>2</a:t>
            </a:r>
            <a:endParaRPr lang="en-US" altLang="zh-CN"/>
          </a:p>
        </p:txBody>
      </p:sp>
      <p:sp>
        <p:nvSpPr>
          <p:cNvPr id="171233" name="Rectangle 1249"/>
          <p:cNvSpPr>
            <a:spLocks noChangeArrowheads="1"/>
          </p:cNvSpPr>
          <p:nvPr/>
        </p:nvSpPr>
        <p:spPr bwMode="auto">
          <a:xfrm>
            <a:off x="4473575" y="1922463"/>
            <a:ext cx="144463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1100">
                <a:solidFill>
                  <a:srgbClr val="000000"/>
                </a:solidFill>
                <a:latin typeface="Arial" charset="0"/>
              </a:rPr>
              <a:t>1</a:t>
            </a:r>
            <a:endParaRPr lang="en-US" altLang="zh-CN"/>
          </a:p>
        </p:txBody>
      </p:sp>
      <p:sp>
        <p:nvSpPr>
          <p:cNvPr id="171234" name="Rectangle 1250"/>
          <p:cNvSpPr>
            <a:spLocks noChangeArrowheads="1"/>
          </p:cNvSpPr>
          <p:nvPr/>
        </p:nvSpPr>
        <p:spPr bwMode="auto">
          <a:xfrm>
            <a:off x="4584700" y="1922463"/>
            <a:ext cx="144463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1100">
                <a:solidFill>
                  <a:srgbClr val="000000"/>
                </a:solidFill>
                <a:latin typeface="Arial" charset="0"/>
              </a:rPr>
              <a:t>0</a:t>
            </a:r>
            <a:endParaRPr lang="en-US" altLang="zh-CN"/>
          </a:p>
        </p:txBody>
      </p:sp>
      <p:sp>
        <p:nvSpPr>
          <p:cNvPr id="171235" name="Freeform 1251"/>
          <p:cNvSpPr>
            <a:spLocks/>
          </p:cNvSpPr>
          <p:nvPr/>
        </p:nvSpPr>
        <p:spPr bwMode="auto">
          <a:xfrm>
            <a:off x="3378200" y="2009775"/>
            <a:ext cx="26988" cy="25400"/>
          </a:xfrm>
          <a:custGeom>
            <a:avLst/>
            <a:gdLst>
              <a:gd name="T0" fmla="*/ 9 w 17"/>
              <a:gd name="T1" fmla="*/ 13 h 16"/>
              <a:gd name="T2" fmla="*/ 11 w 17"/>
              <a:gd name="T3" fmla="*/ 16 h 16"/>
              <a:gd name="T4" fmla="*/ 11 w 17"/>
              <a:gd name="T5" fmla="*/ 16 h 16"/>
              <a:gd name="T6" fmla="*/ 14 w 17"/>
              <a:gd name="T7" fmla="*/ 13 h 16"/>
              <a:gd name="T8" fmla="*/ 14 w 17"/>
              <a:gd name="T9" fmla="*/ 13 h 16"/>
              <a:gd name="T10" fmla="*/ 17 w 17"/>
              <a:gd name="T11" fmla="*/ 13 h 16"/>
              <a:gd name="T12" fmla="*/ 17 w 17"/>
              <a:gd name="T13" fmla="*/ 13 h 16"/>
              <a:gd name="T14" fmla="*/ 17 w 17"/>
              <a:gd name="T15" fmla="*/ 10 h 16"/>
              <a:gd name="T16" fmla="*/ 17 w 17"/>
              <a:gd name="T17" fmla="*/ 10 h 16"/>
              <a:gd name="T18" fmla="*/ 17 w 17"/>
              <a:gd name="T19" fmla="*/ 8 h 16"/>
              <a:gd name="T20" fmla="*/ 17 w 17"/>
              <a:gd name="T21" fmla="*/ 8 h 16"/>
              <a:gd name="T22" fmla="*/ 17 w 17"/>
              <a:gd name="T23" fmla="*/ 5 h 16"/>
              <a:gd name="T24" fmla="*/ 17 w 17"/>
              <a:gd name="T25" fmla="*/ 5 h 16"/>
              <a:gd name="T26" fmla="*/ 17 w 17"/>
              <a:gd name="T27" fmla="*/ 2 h 16"/>
              <a:gd name="T28" fmla="*/ 17 w 17"/>
              <a:gd name="T29" fmla="*/ 2 h 16"/>
              <a:gd name="T30" fmla="*/ 17 w 17"/>
              <a:gd name="T31" fmla="*/ 0 h 16"/>
              <a:gd name="T32" fmla="*/ 14 w 17"/>
              <a:gd name="T33" fmla="*/ 0 h 16"/>
              <a:gd name="T34" fmla="*/ 14 w 17"/>
              <a:gd name="T35" fmla="*/ 0 h 16"/>
              <a:gd name="T36" fmla="*/ 11 w 17"/>
              <a:gd name="T37" fmla="*/ 0 h 16"/>
              <a:gd name="T38" fmla="*/ 11 w 17"/>
              <a:gd name="T39" fmla="*/ 0 h 16"/>
              <a:gd name="T40" fmla="*/ 9 w 17"/>
              <a:gd name="T41" fmla="*/ 0 h 16"/>
              <a:gd name="T42" fmla="*/ 9 w 17"/>
              <a:gd name="T43" fmla="*/ 0 h 16"/>
              <a:gd name="T44" fmla="*/ 6 w 17"/>
              <a:gd name="T45" fmla="*/ 0 h 16"/>
              <a:gd name="T46" fmla="*/ 6 w 17"/>
              <a:gd name="T47" fmla="*/ 0 h 16"/>
              <a:gd name="T48" fmla="*/ 3 w 17"/>
              <a:gd name="T49" fmla="*/ 0 h 16"/>
              <a:gd name="T50" fmla="*/ 3 w 17"/>
              <a:gd name="T51" fmla="*/ 0 h 16"/>
              <a:gd name="T52" fmla="*/ 3 w 17"/>
              <a:gd name="T53" fmla="*/ 2 h 16"/>
              <a:gd name="T54" fmla="*/ 3 w 17"/>
              <a:gd name="T55" fmla="*/ 2 h 16"/>
              <a:gd name="T56" fmla="*/ 0 w 17"/>
              <a:gd name="T57" fmla="*/ 5 h 16"/>
              <a:gd name="T58" fmla="*/ 0 w 17"/>
              <a:gd name="T59" fmla="*/ 5 h 16"/>
              <a:gd name="T60" fmla="*/ 0 w 17"/>
              <a:gd name="T61" fmla="*/ 8 h 16"/>
              <a:gd name="T62" fmla="*/ 0 w 17"/>
              <a:gd name="T63" fmla="*/ 8 h 16"/>
              <a:gd name="T64" fmla="*/ 0 w 17"/>
              <a:gd name="T65" fmla="*/ 10 h 16"/>
              <a:gd name="T66" fmla="*/ 3 w 17"/>
              <a:gd name="T67" fmla="*/ 10 h 16"/>
              <a:gd name="T68" fmla="*/ 3 w 17"/>
              <a:gd name="T69" fmla="*/ 13 h 16"/>
              <a:gd name="T70" fmla="*/ 3 w 17"/>
              <a:gd name="T71" fmla="*/ 13 h 16"/>
              <a:gd name="T72" fmla="*/ 3 w 17"/>
              <a:gd name="T73" fmla="*/ 13 h 16"/>
              <a:gd name="T74" fmla="*/ 6 w 17"/>
              <a:gd name="T75" fmla="*/ 13 h 16"/>
              <a:gd name="T76" fmla="*/ 6 w 17"/>
              <a:gd name="T77" fmla="*/ 16 h 16"/>
              <a:gd name="T78" fmla="*/ 9 w 17"/>
              <a:gd name="T79" fmla="*/ 16 h 16"/>
              <a:gd name="T80" fmla="*/ 9 w 17"/>
              <a:gd name="T81" fmla="*/ 16 h 16"/>
              <a:gd name="T82" fmla="*/ 9 w 17"/>
              <a:gd name="T83" fmla="*/ 16 h 16"/>
              <a:gd name="T84" fmla="*/ 9 w 17"/>
              <a:gd name="T85" fmla="*/ 1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" h="16">
                <a:moveTo>
                  <a:pt x="9" y="13"/>
                </a:moveTo>
                <a:lnTo>
                  <a:pt x="11" y="16"/>
                </a:lnTo>
                <a:lnTo>
                  <a:pt x="11" y="16"/>
                </a:lnTo>
                <a:lnTo>
                  <a:pt x="14" y="13"/>
                </a:lnTo>
                <a:lnTo>
                  <a:pt x="14" y="13"/>
                </a:lnTo>
                <a:lnTo>
                  <a:pt x="17" y="13"/>
                </a:lnTo>
                <a:lnTo>
                  <a:pt x="17" y="13"/>
                </a:lnTo>
                <a:lnTo>
                  <a:pt x="17" y="10"/>
                </a:lnTo>
                <a:lnTo>
                  <a:pt x="17" y="10"/>
                </a:lnTo>
                <a:lnTo>
                  <a:pt x="17" y="8"/>
                </a:lnTo>
                <a:lnTo>
                  <a:pt x="17" y="8"/>
                </a:lnTo>
                <a:lnTo>
                  <a:pt x="17" y="5"/>
                </a:lnTo>
                <a:lnTo>
                  <a:pt x="17" y="5"/>
                </a:lnTo>
                <a:lnTo>
                  <a:pt x="17" y="2"/>
                </a:lnTo>
                <a:lnTo>
                  <a:pt x="17" y="2"/>
                </a:lnTo>
                <a:lnTo>
                  <a:pt x="17" y="0"/>
                </a:lnTo>
                <a:lnTo>
                  <a:pt x="14" y="0"/>
                </a:lnTo>
                <a:lnTo>
                  <a:pt x="14" y="0"/>
                </a:lnTo>
                <a:lnTo>
                  <a:pt x="11" y="0"/>
                </a:lnTo>
                <a:lnTo>
                  <a:pt x="11" y="0"/>
                </a:lnTo>
                <a:lnTo>
                  <a:pt x="9" y="0"/>
                </a:lnTo>
                <a:lnTo>
                  <a:pt x="9" y="0"/>
                </a:lnTo>
                <a:lnTo>
                  <a:pt x="6" y="0"/>
                </a:lnTo>
                <a:lnTo>
                  <a:pt x="6" y="0"/>
                </a:lnTo>
                <a:lnTo>
                  <a:pt x="3" y="0"/>
                </a:lnTo>
                <a:lnTo>
                  <a:pt x="3" y="0"/>
                </a:lnTo>
                <a:lnTo>
                  <a:pt x="3" y="2"/>
                </a:lnTo>
                <a:lnTo>
                  <a:pt x="3" y="2"/>
                </a:lnTo>
                <a:lnTo>
                  <a:pt x="0" y="5"/>
                </a:lnTo>
                <a:lnTo>
                  <a:pt x="0" y="5"/>
                </a:lnTo>
                <a:lnTo>
                  <a:pt x="0" y="8"/>
                </a:lnTo>
                <a:lnTo>
                  <a:pt x="0" y="8"/>
                </a:lnTo>
                <a:lnTo>
                  <a:pt x="0" y="10"/>
                </a:lnTo>
                <a:lnTo>
                  <a:pt x="3" y="10"/>
                </a:lnTo>
                <a:lnTo>
                  <a:pt x="3" y="13"/>
                </a:lnTo>
                <a:lnTo>
                  <a:pt x="3" y="13"/>
                </a:lnTo>
                <a:lnTo>
                  <a:pt x="3" y="13"/>
                </a:lnTo>
                <a:lnTo>
                  <a:pt x="6" y="13"/>
                </a:lnTo>
                <a:lnTo>
                  <a:pt x="6" y="16"/>
                </a:lnTo>
                <a:lnTo>
                  <a:pt x="9" y="16"/>
                </a:lnTo>
                <a:lnTo>
                  <a:pt x="9" y="16"/>
                </a:lnTo>
                <a:lnTo>
                  <a:pt x="9" y="16"/>
                </a:lnTo>
                <a:lnTo>
                  <a:pt x="9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1236" name="Freeform 1252"/>
          <p:cNvSpPr>
            <a:spLocks/>
          </p:cNvSpPr>
          <p:nvPr/>
        </p:nvSpPr>
        <p:spPr bwMode="auto">
          <a:xfrm>
            <a:off x="3468688" y="2009775"/>
            <a:ext cx="25400" cy="25400"/>
          </a:xfrm>
          <a:custGeom>
            <a:avLst/>
            <a:gdLst>
              <a:gd name="T0" fmla="*/ 8 w 16"/>
              <a:gd name="T1" fmla="*/ 13 h 16"/>
              <a:gd name="T2" fmla="*/ 11 w 16"/>
              <a:gd name="T3" fmla="*/ 16 h 16"/>
              <a:gd name="T4" fmla="*/ 11 w 16"/>
              <a:gd name="T5" fmla="*/ 16 h 16"/>
              <a:gd name="T6" fmla="*/ 13 w 16"/>
              <a:gd name="T7" fmla="*/ 13 h 16"/>
              <a:gd name="T8" fmla="*/ 13 w 16"/>
              <a:gd name="T9" fmla="*/ 13 h 16"/>
              <a:gd name="T10" fmla="*/ 13 w 16"/>
              <a:gd name="T11" fmla="*/ 13 h 16"/>
              <a:gd name="T12" fmla="*/ 16 w 16"/>
              <a:gd name="T13" fmla="*/ 13 h 16"/>
              <a:gd name="T14" fmla="*/ 16 w 16"/>
              <a:gd name="T15" fmla="*/ 10 h 16"/>
              <a:gd name="T16" fmla="*/ 16 w 16"/>
              <a:gd name="T17" fmla="*/ 10 h 16"/>
              <a:gd name="T18" fmla="*/ 16 w 16"/>
              <a:gd name="T19" fmla="*/ 8 h 16"/>
              <a:gd name="T20" fmla="*/ 16 w 16"/>
              <a:gd name="T21" fmla="*/ 8 h 16"/>
              <a:gd name="T22" fmla="*/ 16 w 16"/>
              <a:gd name="T23" fmla="*/ 5 h 16"/>
              <a:gd name="T24" fmla="*/ 16 w 16"/>
              <a:gd name="T25" fmla="*/ 5 h 16"/>
              <a:gd name="T26" fmla="*/ 16 w 16"/>
              <a:gd name="T27" fmla="*/ 2 h 16"/>
              <a:gd name="T28" fmla="*/ 16 w 16"/>
              <a:gd name="T29" fmla="*/ 2 h 16"/>
              <a:gd name="T30" fmla="*/ 13 w 16"/>
              <a:gd name="T31" fmla="*/ 0 h 16"/>
              <a:gd name="T32" fmla="*/ 13 w 16"/>
              <a:gd name="T33" fmla="*/ 0 h 16"/>
              <a:gd name="T34" fmla="*/ 13 w 16"/>
              <a:gd name="T35" fmla="*/ 0 h 16"/>
              <a:gd name="T36" fmla="*/ 11 w 16"/>
              <a:gd name="T37" fmla="*/ 0 h 16"/>
              <a:gd name="T38" fmla="*/ 11 w 16"/>
              <a:gd name="T39" fmla="*/ 0 h 16"/>
              <a:gd name="T40" fmla="*/ 8 w 16"/>
              <a:gd name="T41" fmla="*/ 0 h 16"/>
              <a:gd name="T42" fmla="*/ 8 w 16"/>
              <a:gd name="T43" fmla="*/ 0 h 16"/>
              <a:gd name="T44" fmla="*/ 5 w 16"/>
              <a:gd name="T45" fmla="*/ 0 h 16"/>
              <a:gd name="T46" fmla="*/ 5 w 16"/>
              <a:gd name="T47" fmla="*/ 0 h 16"/>
              <a:gd name="T48" fmla="*/ 3 w 16"/>
              <a:gd name="T49" fmla="*/ 0 h 16"/>
              <a:gd name="T50" fmla="*/ 3 w 16"/>
              <a:gd name="T51" fmla="*/ 0 h 16"/>
              <a:gd name="T52" fmla="*/ 3 w 16"/>
              <a:gd name="T53" fmla="*/ 2 h 16"/>
              <a:gd name="T54" fmla="*/ 0 w 16"/>
              <a:gd name="T55" fmla="*/ 2 h 16"/>
              <a:gd name="T56" fmla="*/ 0 w 16"/>
              <a:gd name="T57" fmla="*/ 5 h 16"/>
              <a:gd name="T58" fmla="*/ 0 w 16"/>
              <a:gd name="T59" fmla="*/ 5 h 16"/>
              <a:gd name="T60" fmla="*/ 0 w 16"/>
              <a:gd name="T61" fmla="*/ 8 h 16"/>
              <a:gd name="T62" fmla="*/ 0 w 16"/>
              <a:gd name="T63" fmla="*/ 8 h 16"/>
              <a:gd name="T64" fmla="*/ 0 w 16"/>
              <a:gd name="T65" fmla="*/ 10 h 16"/>
              <a:gd name="T66" fmla="*/ 0 w 16"/>
              <a:gd name="T67" fmla="*/ 10 h 16"/>
              <a:gd name="T68" fmla="*/ 3 w 16"/>
              <a:gd name="T69" fmla="*/ 13 h 16"/>
              <a:gd name="T70" fmla="*/ 3 w 16"/>
              <a:gd name="T71" fmla="*/ 13 h 16"/>
              <a:gd name="T72" fmla="*/ 3 w 16"/>
              <a:gd name="T73" fmla="*/ 13 h 16"/>
              <a:gd name="T74" fmla="*/ 5 w 16"/>
              <a:gd name="T75" fmla="*/ 13 h 16"/>
              <a:gd name="T76" fmla="*/ 5 w 16"/>
              <a:gd name="T77" fmla="*/ 16 h 16"/>
              <a:gd name="T78" fmla="*/ 8 w 16"/>
              <a:gd name="T79" fmla="*/ 16 h 16"/>
              <a:gd name="T80" fmla="*/ 8 w 16"/>
              <a:gd name="T81" fmla="*/ 16 h 16"/>
              <a:gd name="T82" fmla="*/ 8 w 16"/>
              <a:gd name="T83" fmla="*/ 16 h 16"/>
              <a:gd name="T84" fmla="*/ 8 w 16"/>
              <a:gd name="T85" fmla="*/ 1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" h="16">
                <a:moveTo>
                  <a:pt x="8" y="13"/>
                </a:moveTo>
                <a:lnTo>
                  <a:pt x="11" y="16"/>
                </a:lnTo>
                <a:lnTo>
                  <a:pt x="11" y="16"/>
                </a:lnTo>
                <a:lnTo>
                  <a:pt x="13" y="13"/>
                </a:lnTo>
                <a:lnTo>
                  <a:pt x="13" y="13"/>
                </a:lnTo>
                <a:lnTo>
                  <a:pt x="13" y="13"/>
                </a:lnTo>
                <a:lnTo>
                  <a:pt x="16" y="13"/>
                </a:lnTo>
                <a:lnTo>
                  <a:pt x="16" y="10"/>
                </a:lnTo>
                <a:lnTo>
                  <a:pt x="16" y="10"/>
                </a:lnTo>
                <a:lnTo>
                  <a:pt x="16" y="8"/>
                </a:lnTo>
                <a:lnTo>
                  <a:pt x="16" y="8"/>
                </a:lnTo>
                <a:lnTo>
                  <a:pt x="16" y="5"/>
                </a:lnTo>
                <a:lnTo>
                  <a:pt x="16" y="5"/>
                </a:lnTo>
                <a:lnTo>
                  <a:pt x="16" y="2"/>
                </a:lnTo>
                <a:lnTo>
                  <a:pt x="16" y="2"/>
                </a:lnTo>
                <a:lnTo>
                  <a:pt x="13" y="0"/>
                </a:lnTo>
                <a:lnTo>
                  <a:pt x="13" y="0"/>
                </a:lnTo>
                <a:lnTo>
                  <a:pt x="13" y="0"/>
                </a:lnTo>
                <a:lnTo>
                  <a:pt x="11" y="0"/>
                </a:lnTo>
                <a:lnTo>
                  <a:pt x="11" y="0"/>
                </a:lnTo>
                <a:lnTo>
                  <a:pt x="8" y="0"/>
                </a:lnTo>
                <a:lnTo>
                  <a:pt x="8" y="0"/>
                </a:lnTo>
                <a:lnTo>
                  <a:pt x="5" y="0"/>
                </a:lnTo>
                <a:lnTo>
                  <a:pt x="5" y="0"/>
                </a:lnTo>
                <a:lnTo>
                  <a:pt x="3" y="0"/>
                </a:lnTo>
                <a:lnTo>
                  <a:pt x="3" y="0"/>
                </a:lnTo>
                <a:lnTo>
                  <a:pt x="3" y="2"/>
                </a:lnTo>
                <a:lnTo>
                  <a:pt x="0" y="2"/>
                </a:lnTo>
                <a:lnTo>
                  <a:pt x="0" y="5"/>
                </a:lnTo>
                <a:lnTo>
                  <a:pt x="0" y="5"/>
                </a:lnTo>
                <a:lnTo>
                  <a:pt x="0" y="8"/>
                </a:lnTo>
                <a:lnTo>
                  <a:pt x="0" y="8"/>
                </a:lnTo>
                <a:lnTo>
                  <a:pt x="0" y="10"/>
                </a:lnTo>
                <a:lnTo>
                  <a:pt x="0" y="10"/>
                </a:lnTo>
                <a:lnTo>
                  <a:pt x="3" y="13"/>
                </a:lnTo>
                <a:lnTo>
                  <a:pt x="3" y="13"/>
                </a:lnTo>
                <a:lnTo>
                  <a:pt x="3" y="13"/>
                </a:lnTo>
                <a:lnTo>
                  <a:pt x="5" y="13"/>
                </a:lnTo>
                <a:lnTo>
                  <a:pt x="5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1237" name="Freeform 1253"/>
          <p:cNvSpPr>
            <a:spLocks/>
          </p:cNvSpPr>
          <p:nvPr/>
        </p:nvSpPr>
        <p:spPr bwMode="auto">
          <a:xfrm>
            <a:off x="3289300" y="2009775"/>
            <a:ext cx="30163" cy="25400"/>
          </a:xfrm>
          <a:custGeom>
            <a:avLst/>
            <a:gdLst>
              <a:gd name="T0" fmla="*/ 8 w 19"/>
              <a:gd name="T1" fmla="*/ 13 h 16"/>
              <a:gd name="T2" fmla="*/ 11 w 19"/>
              <a:gd name="T3" fmla="*/ 16 h 16"/>
              <a:gd name="T4" fmla="*/ 11 w 19"/>
              <a:gd name="T5" fmla="*/ 16 h 16"/>
              <a:gd name="T6" fmla="*/ 14 w 19"/>
              <a:gd name="T7" fmla="*/ 13 h 16"/>
              <a:gd name="T8" fmla="*/ 14 w 19"/>
              <a:gd name="T9" fmla="*/ 13 h 16"/>
              <a:gd name="T10" fmla="*/ 16 w 19"/>
              <a:gd name="T11" fmla="*/ 13 h 16"/>
              <a:gd name="T12" fmla="*/ 16 w 19"/>
              <a:gd name="T13" fmla="*/ 13 h 16"/>
              <a:gd name="T14" fmla="*/ 16 w 19"/>
              <a:gd name="T15" fmla="*/ 10 h 16"/>
              <a:gd name="T16" fmla="*/ 16 w 19"/>
              <a:gd name="T17" fmla="*/ 10 h 16"/>
              <a:gd name="T18" fmla="*/ 19 w 19"/>
              <a:gd name="T19" fmla="*/ 8 h 16"/>
              <a:gd name="T20" fmla="*/ 19 w 19"/>
              <a:gd name="T21" fmla="*/ 8 h 16"/>
              <a:gd name="T22" fmla="*/ 19 w 19"/>
              <a:gd name="T23" fmla="*/ 5 h 16"/>
              <a:gd name="T24" fmla="*/ 16 w 19"/>
              <a:gd name="T25" fmla="*/ 5 h 16"/>
              <a:gd name="T26" fmla="*/ 16 w 19"/>
              <a:gd name="T27" fmla="*/ 2 h 16"/>
              <a:gd name="T28" fmla="*/ 16 w 19"/>
              <a:gd name="T29" fmla="*/ 2 h 16"/>
              <a:gd name="T30" fmla="*/ 16 w 19"/>
              <a:gd name="T31" fmla="*/ 0 h 16"/>
              <a:gd name="T32" fmla="*/ 14 w 19"/>
              <a:gd name="T33" fmla="*/ 0 h 16"/>
              <a:gd name="T34" fmla="*/ 14 w 19"/>
              <a:gd name="T35" fmla="*/ 0 h 16"/>
              <a:gd name="T36" fmla="*/ 11 w 19"/>
              <a:gd name="T37" fmla="*/ 0 h 16"/>
              <a:gd name="T38" fmla="*/ 11 w 19"/>
              <a:gd name="T39" fmla="*/ 0 h 16"/>
              <a:gd name="T40" fmla="*/ 8 w 19"/>
              <a:gd name="T41" fmla="*/ 0 h 16"/>
              <a:gd name="T42" fmla="*/ 8 w 19"/>
              <a:gd name="T43" fmla="*/ 0 h 16"/>
              <a:gd name="T44" fmla="*/ 5 w 19"/>
              <a:gd name="T45" fmla="*/ 0 h 16"/>
              <a:gd name="T46" fmla="*/ 5 w 19"/>
              <a:gd name="T47" fmla="*/ 0 h 16"/>
              <a:gd name="T48" fmla="*/ 5 w 19"/>
              <a:gd name="T49" fmla="*/ 0 h 16"/>
              <a:gd name="T50" fmla="*/ 3 w 19"/>
              <a:gd name="T51" fmla="*/ 0 h 16"/>
              <a:gd name="T52" fmla="*/ 3 w 19"/>
              <a:gd name="T53" fmla="*/ 2 h 16"/>
              <a:gd name="T54" fmla="*/ 3 w 19"/>
              <a:gd name="T55" fmla="*/ 2 h 16"/>
              <a:gd name="T56" fmla="*/ 3 w 19"/>
              <a:gd name="T57" fmla="*/ 5 h 16"/>
              <a:gd name="T58" fmla="*/ 0 w 19"/>
              <a:gd name="T59" fmla="*/ 5 h 16"/>
              <a:gd name="T60" fmla="*/ 0 w 19"/>
              <a:gd name="T61" fmla="*/ 8 h 16"/>
              <a:gd name="T62" fmla="*/ 0 w 19"/>
              <a:gd name="T63" fmla="*/ 8 h 16"/>
              <a:gd name="T64" fmla="*/ 3 w 19"/>
              <a:gd name="T65" fmla="*/ 10 h 16"/>
              <a:gd name="T66" fmla="*/ 3 w 19"/>
              <a:gd name="T67" fmla="*/ 10 h 16"/>
              <a:gd name="T68" fmla="*/ 3 w 19"/>
              <a:gd name="T69" fmla="*/ 13 h 16"/>
              <a:gd name="T70" fmla="*/ 3 w 19"/>
              <a:gd name="T71" fmla="*/ 13 h 16"/>
              <a:gd name="T72" fmla="*/ 5 w 19"/>
              <a:gd name="T73" fmla="*/ 13 h 16"/>
              <a:gd name="T74" fmla="*/ 5 w 19"/>
              <a:gd name="T75" fmla="*/ 13 h 16"/>
              <a:gd name="T76" fmla="*/ 5 w 19"/>
              <a:gd name="T77" fmla="*/ 16 h 16"/>
              <a:gd name="T78" fmla="*/ 8 w 19"/>
              <a:gd name="T79" fmla="*/ 16 h 16"/>
              <a:gd name="T80" fmla="*/ 8 w 19"/>
              <a:gd name="T81" fmla="*/ 16 h 16"/>
              <a:gd name="T82" fmla="*/ 8 w 19"/>
              <a:gd name="T83" fmla="*/ 16 h 16"/>
              <a:gd name="T84" fmla="*/ 8 w 19"/>
              <a:gd name="T85" fmla="*/ 1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" h="16">
                <a:moveTo>
                  <a:pt x="8" y="13"/>
                </a:moveTo>
                <a:lnTo>
                  <a:pt x="11" y="16"/>
                </a:lnTo>
                <a:lnTo>
                  <a:pt x="11" y="16"/>
                </a:lnTo>
                <a:lnTo>
                  <a:pt x="14" y="13"/>
                </a:lnTo>
                <a:lnTo>
                  <a:pt x="14" y="13"/>
                </a:lnTo>
                <a:lnTo>
                  <a:pt x="16" y="13"/>
                </a:lnTo>
                <a:lnTo>
                  <a:pt x="16" y="13"/>
                </a:lnTo>
                <a:lnTo>
                  <a:pt x="16" y="10"/>
                </a:lnTo>
                <a:lnTo>
                  <a:pt x="16" y="10"/>
                </a:lnTo>
                <a:lnTo>
                  <a:pt x="19" y="8"/>
                </a:lnTo>
                <a:lnTo>
                  <a:pt x="19" y="8"/>
                </a:lnTo>
                <a:lnTo>
                  <a:pt x="19" y="5"/>
                </a:lnTo>
                <a:lnTo>
                  <a:pt x="16" y="5"/>
                </a:lnTo>
                <a:lnTo>
                  <a:pt x="16" y="2"/>
                </a:lnTo>
                <a:lnTo>
                  <a:pt x="16" y="2"/>
                </a:lnTo>
                <a:lnTo>
                  <a:pt x="16" y="0"/>
                </a:lnTo>
                <a:lnTo>
                  <a:pt x="14" y="0"/>
                </a:lnTo>
                <a:lnTo>
                  <a:pt x="14" y="0"/>
                </a:lnTo>
                <a:lnTo>
                  <a:pt x="11" y="0"/>
                </a:lnTo>
                <a:lnTo>
                  <a:pt x="11" y="0"/>
                </a:lnTo>
                <a:lnTo>
                  <a:pt x="8" y="0"/>
                </a:lnTo>
                <a:lnTo>
                  <a:pt x="8" y="0"/>
                </a:lnTo>
                <a:lnTo>
                  <a:pt x="5" y="0"/>
                </a:lnTo>
                <a:lnTo>
                  <a:pt x="5" y="0"/>
                </a:lnTo>
                <a:lnTo>
                  <a:pt x="5" y="0"/>
                </a:lnTo>
                <a:lnTo>
                  <a:pt x="3" y="0"/>
                </a:lnTo>
                <a:lnTo>
                  <a:pt x="3" y="2"/>
                </a:lnTo>
                <a:lnTo>
                  <a:pt x="3" y="2"/>
                </a:lnTo>
                <a:lnTo>
                  <a:pt x="3" y="5"/>
                </a:lnTo>
                <a:lnTo>
                  <a:pt x="0" y="5"/>
                </a:lnTo>
                <a:lnTo>
                  <a:pt x="0" y="8"/>
                </a:lnTo>
                <a:lnTo>
                  <a:pt x="0" y="8"/>
                </a:lnTo>
                <a:lnTo>
                  <a:pt x="3" y="10"/>
                </a:lnTo>
                <a:lnTo>
                  <a:pt x="3" y="10"/>
                </a:lnTo>
                <a:lnTo>
                  <a:pt x="3" y="13"/>
                </a:lnTo>
                <a:lnTo>
                  <a:pt x="3" y="13"/>
                </a:lnTo>
                <a:lnTo>
                  <a:pt x="5" y="13"/>
                </a:lnTo>
                <a:lnTo>
                  <a:pt x="5" y="13"/>
                </a:lnTo>
                <a:lnTo>
                  <a:pt x="5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1238" name="Freeform 1254"/>
          <p:cNvSpPr>
            <a:spLocks/>
          </p:cNvSpPr>
          <p:nvPr/>
        </p:nvSpPr>
        <p:spPr bwMode="auto">
          <a:xfrm>
            <a:off x="4010025" y="2009775"/>
            <a:ext cx="25400" cy="25400"/>
          </a:xfrm>
          <a:custGeom>
            <a:avLst/>
            <a:gdLst>
              <a:gd name="T0" fmla="*/ 8 w 16"/>
              <a:gd name="T1" fmla="*/ 13 h 16"/>
              <a:gd name="T2" fmla="*/ 10 w 16"/>
              <a:gd name="T3" fmla="*/ 16 h 16"/>
              <a:gd name="T4" fmla="*/ 10 w 16"/>
              <a:gd name="T5" fmla="*/ 16 h 16"/>
              <a:gd name="T6" fmla="*/ 13 w 16"/>
              <a:gd name="T7" fmla="*/ 13 h 16"/>
              <a:gd name="T8" fmla="*/ 13 w 16"/>
              <a:gd name="T9" fmla="*/ 13 h 16"/>
              <a:gd name="T10" fmla="*/ 13 w 16"/>
              <a:gd name="T11" fmla="*/ 13 h 16"/>
              <a:gd name="T12" fmla="*/ 16 w 16"/>
              <a:gd name="T13" fmla="*/ 13 h 16"/>
              <a:gd name="T14" fmla="*/ 16 w 16"/>
              <a:gd name="T15" fmla="*/ 10 h 16"/>
              <a:gd name="T16" fmla="*/ 16 w 16"/>
              <a:gd name="T17" fmla="*/ 10 h 16"/>
              <a:gd name="T18" fmla="*/ 16 w 16"/>
              <a:gd name="T19" fmla="*/ 8 h 16"/>
              <a:gd name="T20" fmla="*/ 16 w 16"/>
              <a:gd name="T21" fmla="*/ 8 h 16"/>
              <a:gd name="T22" fmla="*/ 16 w 16"/>
              <a:gd name="T23" fmla="*/ 5 h 16"/>
              <a:gd name="T24" fmla="*/ 16 w 16"/>
              <a:gd name="T25" fmla="*/ 5 h 16"/>
              <a:gd name="T26" fmla="*/ 16 w 16"/>
              <a:gd name="T27" fmla="*/ 2 h 16"/>
              <a:gd name="T28" fmla="*/ 16 w 16"/>
              <a:gd name="T29" fmla="*/ 2 h 16"/>
              <a:gd name="T30" fmla="*/ 13 w 16"/>
              <a:gd name="T31" fmla="*/ 0 h 16"/>
              <a:gd name="T32" fmla="*/ 13 w 16"/>
              <a:gd name="T33" fmla="*/ 0 h 16"/>
              <a:gd name="T34" fmla="*/ 13 w 16"/>
              <a:gd name="T35" fmla="*/ 0 h 16"/>
              <a:gd name="T36" fmla="*/ 10 w 16"/>
              <a:gd name="T37" fmla="*/ 0 h 16"/>
              <a:gd name="T38" fmla="*/ 10 w 16"/>
              <a:gd name="T39" fmla="*/ 0 h 16"/>
              <a:gd name="T40" fmla="*/ 8 w 16"/>
              <a:gd name="T41" fmla="*/ 0 h 16"/>
              <a:gd name="T42" fmla="*/ 8 w 16"/>
              <a:gd name="T43" fmla="*/ 0 h 16"/>
              <a:gd name="T44" fmla="*/ 5 w 16"/>
              <a:gd name="T45" fmla="*/ 0 h 16"/>
              <a:gd name="T46" fmla="*/ 5 w 16"/>
              <a:gd name="T47" fmla="*/ 0 h 16"/>
              <a:gd name="T48" fmla="*/ 2 w 16"/>
              <a:gd name="T49" fmla="*/ 0 h 16"/>
              <a:gd name="T50" fmla="*/ 2 w 16"/>
              <a:gd name="T51" fmla="*/ 0 h 16"/>
              <a:gd name="T52" fmla="*/ 2 w 16"/>
              <a:gd name="T53" fmla="*/ 2 h 16"/>
              <a:gd name="T54" fmla="*/ 0 w 16"/>
              <a:gd name="T55" fmla="*/ 2 h 16"/>
              <a:gd name="T56" fmla="*/ 0 w 16"/>
              <a:gd name="T57" fmla="*/ 5 h 16"/>
              <a:gd name="T58" fmla="*/ 0 w 16"/>
              <a:gd name="T59" fmla="*/ 5 h 16"/>
              <a:gd name="T60" fmla="*/ 0 w 16"/>
              <a:gd name="T61" fmla="*/ 8 h 16"/>
              <a:gd name="T62" fmla="*/ 0 w 16"/>
              <a:gd name="T63" fmla="*/ 8 h 16"/>
              <a:gd name="T64" fmla="*/ 0 w 16"/>
              <a:gd name="T65" fmla="*/ 10 h 16"/>
              <a:gd name="T66" fmla="*/ 0 w 16"/>
              <a:gd name="T67" fmla="*/ 10 h 16"/>
              <a:gd name="T68" fmla="*/ 2 w 16"/>
              <a:gd name="T69" fmla="*/ 13 h 16"/>
              <a:gd name="T70" fmla="*/ 2 w 16"/>
              <a:gd name="T71" fmla="*/ 13 h 16"/>
              <a:gd name="T72" fmla="*/ 2 w 16"/>
              <a:gd name="T73" fmla="*/ 13 h 16"/>
              <a:gd name="T74" fmla="*/ 5 w 16"/>
              <a:gd name="T75" fmla="*/ 13 h 16"/>
              <a:gd name="T76" fmla="*/ 5 w 16"/>
              <a:gd name="T77" fmla="*/ 16 h 16"/>
              <a:gd name="T78" fmla="*/ 8 w 16"/>
              <a:gd name="T79" fmla="*/ 16 h 16"/>
              <a:gd name="T80" fmla="*/ 8 w 16"/>
              <a:gd name="T81" fmla="*/ 16 h 16"/>
              <a:gd name="T82" fmla="*/ 8 w 16"/>
              <a:gd name="T83" fmla="*/ 16 h 16"/>
              <a:gd name="T84" fmla="*/ 8 w 16"/>
              <a:gd name="T85" fmla="*/ 1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" h="16">
                <a:moveTo>
                  <a:pt x="8" y="13"/>
                </a:moveTo>
                <a:lnTo>
                  <a:pt x="10" y="16"/>
                </a:lnTo>
                <a:lnTo>
                  <a:pt x="10" y="16"/>
                </a:lnTo>
                <a:lnTo>
                  <a:pt x="13" y="13"/>
                </a:lnTo>
                <a:lnTo>
                  <a:pt x="13" y="13"/>
                </a:lnTo>
                <a:lnTo>
                  <a:pt x="13" y="13"/>
                </a:lnTo>
                <a:lnTo>
                  <a:pt x="16" y="13"/>
                </a:lnTo>
                <a:lnTo>
                  <a:pt x="16" y="10"/>
                </a:lnTo>
                <a:lnTo>
                  <a:pt x="16" y="10"/>
                </a:lnTo>
                <a:lnTo>
                  <a:pt x="16" y="8"/>
                </a:lnTo>
                <a:lnTo>
                  <a:pt x="16" y="8"/>
                </a:lnTo>
                <a:lnTo>
                  <a:pt x="16" y="5"/>
                </a:lnTo>
                <a:lnTo>
                  <a:pt x="16" y="5"/>
                </a:lnTo>
                <a:lnTo>
                  <a:pt x="16" y="2"/>
                </a:lnTo>
                <a:lnTo>
                  <a:pt x="16" y="2"/>
                </a:lnTo>
                <a:lnTo>
                  <a:pt x="13" y="0"/>
                </a:lnTo>
                <a:lnTo>
                  <a:pt x="13" y="0"/>
                </a:lnTo>
                <a:lnTo>
                  <a:pt x="13" y="0"/>
                </a:lnTo>
                <a:lnTo>
                  <a:pt x="10" y="0"/>
                </a:lnTo>
                <a:lnTo>
                  <a:pt x="10" y="0"/>
                </a:lnTo>
                <a:lnTo>
                  <a:pt x="8" y="0"/>
                </a:lnTo>
                <a:lnTo>
                  <a:pt x="8" y="0"/>
                </a:lnTo>
                <a:lnTo>
                  <a:pt x="5" y="0"/>
                </a:lnTo>
                <a:lnTo>
                  <a:pt x="5" y="0"/>
                </a:lnTo>
                <a:lnTo>
                  <a:pt x="2" y="0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0" y="5"/>
                </a:lnTo>
                <a:lnTo>
                  <a:pt x="0" y="5"/>
                </a:lnTo>
                <a:lnTo>
                  <a:pt x="0" y="8"/>
                </a:lnTo>
                <a:lnTo>
                  <a:pt x="0" y="8"/>
                </a:lnTo>
                <a:lnTo>
                  <a:pt x="0" y="10"/>
                </a:lnTo>
                <a:lnTo>
                  <a:pt x="0" y="10"/>
                </a:lnTo>
                <a:lnTo>
                  <a:pt x="2" y="13"/>
                </a:lnTo>
                <a:lnTo>
                  <a:pt x="2" y="13"/>
                </a:lnTo>
                <a:lnTo>
                  <a:pt x="2" y="13"/>
                </a:lnTo>
                <a:lnTo>
                  <a:pt x="5" y="13"/>
                </a:lnTo>
                <a:lnTo>
                  <a:pt x="5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1239" name="Freeform 1255"/>
          <p:cNvSpPr>
            <a:spLocks/>
          </p:cNvSpPr>
          <p:nvPr/>
        </p:nvSpPr>
        <p:spPr bwMode="auto">
          <a:xfrm>
            <a:off x="4098925" y="2009775"/>
            <a:ext cx="25400" cy="25400"/>
          </a:xfrm>
          <a:custGeom>
            <a:avLst/>
            <a:gdLst>
              <a:gd name="T0" fmla="*/ 8 w 16"/>
              <a:gd name="T1" fmla="*/ 13 h 16"/>
              <a:gd name="T2" fmla="*/ 11 w 16"/>
              <a:gd name="T3" fmla="*/ 16 h 16"/>
              <a:gd name="T4" fmla="*/ 11 w 16"/>
              <a:gd name="T5" fmla="*/ 16 h 16"/>
              <a:gd name="T6" fmla="*/ 14 w 16"/>
              <a:gd name="T7" fmla="*/ 13 h 16"/>
              <a:gd name="T8" fmla="*/ 14 w 16"/>
              <a:gd name="T9" fmla="*/ 13 h 16"/>
              <a:gd name="T10" fmla="*/ 14 w 16"/>
              <a:gd name="T11" fmla="*/ 13 h 16"/>
              <a:gd name="T12" fmla="*/ 16 w 16"/>
              <a:gd name="T13" fmla="*/ 13 h 16"/>
              <a:gd name="T14" fmla="*/ 16 w 16"/>
              <a:gd name="T15" fmla="*/ 10 h 16"/>
              <a:gd name="T16" fmla="*/ 16 w 16"/>
              <a:gd name="T17" fmla="*/ 10 h 16"/>
              <a:gd name="T18" fmla="*/ 16 w 16"/>
              <a:gd name="T19" fmla="*/ 8 h 16"/>
              <a:gd name="T20" fmla="*/ 16 w 16"/>
              <a:gd name="T21" fmla="*/ 8 h 16"/>
              <a:gd name="T22" fmla="*/ 16 w 16"/>
              <a:gd name="T23" fmla="*/ 5 h 16"/>
              <a:gd name="T24" fmla="*/ 16 w 16"/>
              <a:gd name="T25" fmla="*/ 5 h 16"/>
              <a:gd name="T26" fmla="*/ 16 w 16"/>
              <a:gd name="T27" fmla="*/ 2 h 16"/>
              <a:gd name="T28" fmla="*/ 16 w 16"/>
              <a:gd name="T29" fmla="*/ 2 h 16"/>
              <a:gd name="T30" fmla="*/ 14 w 16"/>
              <a:gd name="T31" fmla="*/ 0 h 16"/>
              <a:gd name="T32" fmla="*/ 14 w 16"/>
              <a:gd name="T33" fmla="*/ 0 h 16"/>
              <a:gd name="T34" fmla="*/ 14 w 16"/>
              <a:gd name="T35" fmla="*/ 0 h 16"/>
              <a:gd name="T36" fmla="*/ 11 w 16"/>
              <a:gd name="T37" fmla="*/ 0 h 16"/>
              <a:gd name="T38" fmla="*/ 11 w 16"/>
              <a:gd name="T39" fmla="*/ 0 h 16"/>
              <a:gd name="T40" fmla="*/ 8 w 16"/>
              <a:gd name="T41" fmla="*/ 0 h 16"/>
              <a:gd name="T42" fmla="*/ 8 w 16"/>
              <a:gd name="T43" fmla="*/ 0 h 16"/>
              <a:gd name="T44" fmla="*/ 5 w 16"/>
              <a:gd name="T45" fmla="*/ 0 h 16"/>
              <a:gd name="T46" fmla="*/ 5 w 16"/>
              <a:gd name="T47" fmla="*/ 0 h 16"/>
              <a:gd name="T48" fmla="*/ 3 w 16"/>
              <a:gd name="T49" fmla="*/ 0 h 16"/>
              <a:gd name="T50" fmla="*/ 3 w 16"/>
              <a:gd name="T51" fmla="*/ 0 h 16"/>
              <a:gd name="T52" fmla="*/ 3 w 16"/>
              <a:gd name="T53" fmla="*/ 2 h 16"/>
              <a:gd name="T54" fmla="*/ 0 w 16"/>
              <a:gd name="T55" fmla="*/ 2 h 16"/>
              <a:gd name="T56" fmla="*/ 0 w 16"/>
              <a:gd name="T57" fmla="*/ 5 h 16"/>
              <a:gd name="T58" fmla="*/ 0 w 16"/>
              <a:gd name="T59" fmla="*/ 5 h 16"/>
              <a:gd name="T60" fmla="*/ 0 w 16"/>
              <a:gd name="T61" fmla="*/ 8 h 16"/>
              <a:gd name="T62" fmla="*/ 0 w 16"/>
              <a:gd name="T63" fmla="*/ 8 h 16"/>
              <a:gd name="T64" fmla="*/ 0 w 16"/>
              <a:gd name="T65" fmla="*/ 10 h 16"/>
              <a:gd name="T66" fmla="*/ 0 w 16"/>
              <a:gd name="T67" fmla="*/ 10 h 16"/>
              <a:gd name="T68" fmla="*/ 3 w 16"/>
              <a:gd name="T69" fmla="*/ 13 h 16"/>
              <a:gd name="T70" fmla="*/ 3 w 16"/>
              <a:gd name="T71" fmla="*/ 13 h 16"/>
              <a:gd name="T72" fmla="*/ 3 w 16"/>
              <a:gd name="T73" fmla="*/ 13 h 16"/>
              <a:gd name="T74" fmla="*/ 5 w 16"/>
              <a:gd name="T75" fmla="*/ 13 h 16"/>
              <a:gd name="T76" fmla="*/ 5 w 16"/>
              <a:gd name="T77" fmla="*/ 16 h 16"/>
              <a:gd name="T78" fmla="*/ 8 w 16"/>
              <a:gd name="T79" fmla="*/ 16 h 16"/>
              <a:gd name="T80" fmla="*/ 8 w 16"/>
              <a:gd name="T81" fmla="*/ 16 h 16"/>
              <a:gd name="T82" fmla="*/ 8 w 16"/>
              <a:gd name="T83" fmla="*/ 16 h 16"/>
              <a:gd name="T84" fmla="*/ 8 w 16"/>
              <a:gd name="T85" fmla="*/ 1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" h="16">
                <a:moveTo>
                  <a:pt x="8" y="13"/>
                </a:moveTo>
                <a:lnTo>
                  <a:pt x="11" y="16"/>
                </a:lnTo>
                <a:lnTo>
                  <a:pt x="11" y="16"/>
                </a:lnTo>
                <a:lnTo>
                  <a:pt x="14" y="13"/>
                </a:lnTo>
                <a:lnTo>
                  <a:pt x="14" y="13"/>
                </a:lnTo>
                <a:lnTo>
                  <a:pt x="14" y="13"/>
                </a:lnTo>
                <a:lnTo>
                  <a:pt x="16" y="13"/>
                </a:lnTo>
                <a:lnTo>
                  <a:pt x="16" y="10"/>
                </a:lnTo>
                <a:lnTo>
                  <a:pt x="16" y="10"/>
                </a:lnTo>
                <a:lnTo>
                  <a:pt x="16" y="8"/>
                </a:lnTo>
                <a:lnTo>
                  <a:pt x="16" y="8"/>
                </a:lnTo>
                <a:lnTo>
                  <a:pt x="16" y="5"/>
                </a:lnTo>
                <a:lnTo>
                  <a:pt x="16" y="5"/>
                </a:lnTo>
                <a:lnTo>
                  <a:pt x="16" y="2"/>
                </a:lnTo>
                <a:lnTo>
                  <a:pt x="16" y="2"/>
                </a:lnTo>
                <a:lnTo>
                  <a:pt x="14" y="0"/>
                </a:lnTo>
                <a:lnTo>
                  <a:pt x="14" y="0"/>
                </a:lnTo>
                <a:lnTo>
                  <a:pt x="14" y="0"/>
                </a:lnTo>
                <a:lnTo>
                  <a:pt x="11" y="0"/>
                </a:lnTo>
                <a:lnTo>
                  <a:pt x="11" y="0"/>
                </a:lnTo>
                <a:lnTo>
                  <a:pt x="8" y="0"/>
                </a:lnTo>
                <a:lnTo>
                  <a:pt x="8" y="0"/>
                </a:lnTo>
                <a:lnTo>
                  <a:pt x="5" y="0"/>
                </a:lnTo>
                <a:lnTo>
                  <a:pt x="5" y="0"/>
                </a:lnTo>
                <a:lnTo>
                  <a:pt x="3" y="0"/>
                </a:lnTo>
                <a:lnTo>
                  <a:pt x="3" y="0"/>
                </a:lnTo>
                <a:lnTo>
                  <a:pt x="3" y="2"/>
                </a:lnTo>
                <a:lnTo>
                  <a:pt x="0" y="2"/>
                </a:lnTo>
                <a:lnTo>
                  <a:pt x="0" y="5"/>
                </a:lnTo>
                <a:lnTo>
                  <a:pt x="0" y="5"/>
                </a:lnTo>
                <a:lnTo>
                  <a:pt x="0" y="8"/>
                </a:lnTo>
                <a:lnTo>
                  <a:pt x="0" y="8"/>
                </a:lnTo>
                <a:lnTo>
                  <a:pt x="0" y="10"/>
                </a:lnTo>
                <a:lnTo>
                  <a:pt x="0" y="10"/>
                </a:lnTo>
                <a:lnTo>
                  <a:pt x="3" y="13"/>
                </a:lnTo>
                <a:lnTo>
                  <a:pt x="3" y="13"/>
                </a:lnTo>
                <a:lnTo>
                  <a:pt x="3" y="13"/>
                </a:lnTo>
                <a:lnTo>
                  <a:pt x="5" y="13"/>
                </a:lnTo>
                <a:lnTo>
                  <a:pt x="5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1240" name="Freeform 1256"/>
          <p:cNvSpPr>
            <a:spLocks/>
          </p:cNvSpPr>
          <p:nvPr/>
        </p:nvSpPr>
        <p:spPr bwMode="auto">
          <a:xfrm>
            <a:off x="3919538" y="2009775"/>
            <a:ext cx="30162" cy="25400"/>
          </a:xfrm>
          <a:custGeom>
            <a:avLst/>
            <a:gdLst>
              <a:gd name="T0" fmla="*/ 8 w 19"/>
              <a:gd name="T1" fmla="*/ 13 h 16"/>
              <a:gd name="T2" fmla="*/ 11 w 19"/>
              <a:gd name="T3" fmla="*/ 16 h 16"/>
              <a:gd name="T4" fmla="*/ 11 w 19"/>
              <a:gd name="T5" fmla="*/ 16 h 16"/>
              <a:gd name="T6" fmla="*/ 14 w 19"/>
              <a:gd name="T7" fmla="*/ 13 h 16"/>
              <a:gd name="T8" fmla="*/ 14 w 19"/>
              <a:gd name="T9" fmla="*/ 13 h 16"/>
              <a:gd name="T10" fmla="*/ 16 w 19"/>
              <a:gd name="T11" fmla="*/ 13 h 16"/>
              <a:gd name="T12" fmla="*/ 16 w 19"/>
              <a:gd name="T13" fmla="*/ 13 h 16"/>
              <a:gd name="T14" fmla="*/ 16 w 19"/>
              <a:gd name="T15" fmla="*/ 10 h 16"/>
              <a:gd name="T16" fmla="*/ 16 w 19"/>
              <a:gd name="T17" fmla="*/ 10 h 16"/>
              <a:gd name="T18" fmla="*/ 16 w 19"/>
              <a:gd name="T19" fmla="*/ 8 h 16"/>
              <a:gd name="T20" fmla="*/ 19 w 19"/>
              <a:gd name="T21" fmla="*/ 8 h 16"/>
              <a:gd name="T22" fmla="*/ 16 w 19"/>
              <a:gd name="T23" fmla="*/ 5 h 16"/>
              <a:gd name="T24" fmla="*/ 16 w 19"/>
              <a:gd name="T25" fmla="*/ 5 h 16"/>
              <a:gd name="T26" fmla="*/ 16 w 19"/>
              <a:gd name="T27" fmla="*/ 2 h 16"/>
              <a:gd name="T28" fmla="*/ 16 w 19"/>
              <a:gd name="T29" fmla="*/ 2 h 16"/>
              <a:gd name="T30" fmla="*/ 16 w 19"/>
              <a:gd name="T31" fmla="*/ 0 h 16"/>
              <a:gd name="T32" fmla="*/ 14 w 19"/>
              <a:gd name="T33" fmla="*/ 0 h 16"/>
              <a:gd name="T34" fmla="*/ 14 w 19"/>
              <a:gd name="T35" fmla="*/ 0 h 16"/>
              <a:gd name="T36" fmla="*/ 11 w 19"/>
              <a:gd name="T37" fmla="*/ 0 h 16"/>
              <a:gd name="T38" fmla="*/ 11 w 19"/>
              <a:gd name="T39" fmla="*/ 0 h 16"/>
              <a:gd name="T40" fmla="*/ 8 w 19"/>
              <a:gd name="T41" fmla="*/ 0 h 16"/>
              <a:gd name="T42" fmla="*/ 8 w 19"/>
              <a:gd name="T43" fmla="*/ 0 h 16"/>
              <a:gd name="T44" fmla="*/ 6 w 19"/>
              <a:gd name="T45" fmla="*/ 0 h 16"/>
              <a:gd name="T46" fmla="*/ 6 w 19"/>
              <a:gd name="T47" fmla="*/ 0 h 16"/>
              <a:gd name="T48" fmla="*/ 6 w 19"/>
              <a:gd name="T49" fmla="*/ 0 h 16"/>
              <a:gd name="T50" fmla="*/ 3 w 19"/>
              <a:gd name="T51" fmla="*/ 0 h 16"/>
              <a:gd name="T52" fmla="*/ 3 w 19"/>
              <a:gd name="T53" fmla="*/ 2 h 16"/>
              <a:gd name="T54" fmla="*/ 3 w 19"/>
              <a:gd name="T55" fmla="*/ 2 h 16"/>
              <a:gd name="T56" fmla="*/ 0 w 19"/>
              <a:gd name="T57" fmla="*/ 5 h 16"/>
              <a:gd name="T58" fmla="*/ 0 w 19"/>
              <a:gd name="T59" fmla="*/ 5 h 16"/>
              <a:gd name="T60" fmla="*/ 0 w 19"/>
              <a:gd name="T61" fmla="*/ 8 h 16"/>
              <a:gd name="T62" fmla="*/ 0 w 19"/>
              <a:gd name="T63" fmla="*/ 8 h 16"/>
              <a:gd name="T64" fmla="*/ 0 w 19"/>
              <a:gd name="T65" fmla="*/ 10 h 16"/>
              <a:gd name="T66" fmla="*/ 3 w 19"/>
              <a:gd name="T67" fmla="*/ 10 h 16"/>
              <a:gd name="T68" fmla="*/ 3 w 19"/>
              <a:gd name="T69" fmla="*/ 13 h 16"/>
              <a:gd name="T70" fmla="*/ 3 w 19"/>
              <a:gd name="T71" fmla="*/ 13 h 16"/>
              <a:gd name="T72" fmla="*/ 6 w 19"/>
              <a:gd name="T73" fmla="*/ 13 h 16"/>
              <a:gd name="T74" fmla="*/ 6 w 19"/>
              <a:gd name="T75" fmla="*/ 13 h 16"/>
              <a:gd name="T76" fmla="*/ 6 w 19"/>
              <a:gd name="T77" fmla="*/ 16 h 16"/>
              <a:gd name="T78" fmla="*/ 8 w 19"/>
              <a:gd name="T79" fmla="*/ 16 h 16"/>
              <a:gd name="T80" fmla="*/ 8 w 19"/>
              <a:gd name="T81" fmla="*/ 16 h 16"/>
              <a:gd name="T82" fmla="*/ 8 w 19"/>
              <a:gd name="T83" fmla="*/ 16 h 16"/>
              <a:gd name="T84" fmla="*/ 8 w 19"/>
              <a:gd name="T85" fmla="*/ 1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" h="16">
                <a:moveTo>
                  <a:pt x="8" y="13"/>
                </a:moveTo>
                <a:lnTo>
                  <a:pt x="11" y="16"/>
                </a:lnTo>
                <a:lnTo>
                  <a:pt x="11" y="16"/>
                </a:lnTo>
                <a:lnTo>
                  <a:pt x="14" y="13"/>
                </a:lnTo>
                <a:lnTo>
                  <a:pt x="14" y="13"/>
                </a:lnTo>
                <a:lnTo>
                  <a:pt x="16" y="13"/>
                </a:lnTo>
                <a:lnTo>
                  <a:pt x="16" y="13"/>
                </a:lnTo>
                <a:lnTo>
                  <a:pt x="16" y="10"/>
                </a:lnTo>
                <a:lnTo>
                  <a:pt x="16" y="10"/>
                </a:lnTo>
                <a:lnTo>
                  <a:pt x="16" y="8"/>
                </a:lnTo>
                <a:lnTo>
                  <a:pt x="19" y="8"/>
                </a:lnTo>
                <a:lnTo>
                  <a:pt x="16" y="5"/>
                </a:lnTo>
                <a:lnTo>
                  <a:pt x="16" y="5"/>
                </a:lnTo>
                <a:lnTo>
                  <a:pt x="16" y="2"/>
                </a:lnTo>
                <a:lnTo>
                  <a:pt x="16" y="2"/>
                </a:lnTo>
                <a:lnTo>
                  <a:pt x="16" y="0"/>
                </a:lnTo>
                <a:lnTo>
                  <a:pt x="14" y="0"/>
                </a:lnTo>
                <a:lnTo>
                  <a:pt x="14" y="0"/>
                </a:lnTo>
                <a:lnTo>
                  <a:pt x="11" y="0"/>
                </a:lnTo>
                <a:lnTo>
                  <a:pt x="11" y="0"/>
                </a:lnTo>
                <a:lnTo>
                  <a:pt x="8" y="0"/>
                </a:lnTo>
                <a:lnTo>
                  <a:pt x="8" y="0"/>
                </a:lnTo>
                <a:lnTo>
                  <a:pt x="6" y="0"/>
                </a:lnTo>
                <a:lnTo>
                  <a:pt x="6" y="0"/>
                </a:lnTo>
                <a:lnTo>
                  <a:pt x="6" y="0"/>
                </a:lnTo>
                <a:lnTo>
                  <a:pt x="3" y="0"/>
                </a:lnTo>
                <a:lnTo>
                  <a:pt x="3" y="2"/>
                </a:lnTo>
                <a:lnTo>
                  <a:pt x="3" y="2"/>
                </a:lnTo>
                <a:lnTo>
                  <a:pt x="0" y="5"/>
                </a:lnTo>
                <a:lnTo>
                  <a:pt x="0" y="5"/>
                </a:lnTo>
                <a:lnTo>
                  <a:pt x="0" y="8"/>
                </a:lnTo>
                <a:lnTo>
                  <a:pt x="0" y="8"/>
                </a:lnTo>
                <a:lnTo>
                  <a:pt x="0" y="10"/>
                </a:lnTo>
                <a:lnTo>
                  <a:pt x="3" y="10"/>
                </a:lnTo>
                <a:lnTo>
                  <a:pt x="3" y="13"/>
                </a:lnTo>
                <a:lnTo>
                  <a:pt x="3" y="13"/>
                </a:lnTo>
                <a:lnTo>
                  <a:pt x="6" y="13"/>
                </a:lnTo>
                <a:lnTo>
                  <a:pt x="6" y="13"/>
                </a:lnTo>
                <a:lnTo>
                  <a:pt x="6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39083"/>
      </p:ext>
    </p:extLst>
  </p:cSld>
  <p:clrMapOvr>
    <a:masterClrMapping/>
  </p:clrMapOvr>
  <p:transition advTm="2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1CC34-5794-4A4B-8A98-056AE83AF91B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108546" name="Rectangle 1026"/>
          <p:cNvSpPr>
            <a:spLocks noChangeArrowheads="1"/>
          </p:cNvSpPr>
          <p:nvPr/>
        </p:nvSpPr>
        <p:spPr bwMode="auto">
          <a:xfrm>
            <a:off x="1676400" y="381000"/>
            <a:ext cx="5867400" cy="990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lang="zh-CN" altLang="en-US" sz="3600" dirty="0"/>
              <a:t>直接映射方式的地址映射</a:t>
            </a:r>
            <a:endParaRPr lang="zh-CN" altLang="en-US" sz="4000" dirty="0"/>
          </a:p>
        </p:txBody>
      </p:sp>
      <p:sp>
        <p:nvSpPr>
          <p:cNvPr id="108547" name="Rectangle 1027"/>
          <p:cNvSpPr>
            <a:spLocks noChangeArrowheads="1"/>
          </p:cNvSpPr>
          <p:nvPr/>
        </p:nvSpPr>
        <p:spPr bwMode="auto">
          <a:xfrm>
            <a:off x="609600" y="1524000"/>
            <a:ext cx="1676400" cy="7620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lang="zh-CN" altLang="en-US" sz="3200"/>
              <a:t>特点</a:t>
            </a:r>
            <a:endParaRPr lang="zh-CN" altLang="en-US"/>
          </a:p>
        </p:txBody>
      </p:sp>
      <p:sp>
        <p:nvSpPr>
          <p:cNvPr id="108548" name="Text Box 1028"/>
          <p:cNvSpPr txBox="1">
            <a:spLocks noChangeArrowheads="1"/>
          </p:cNvSpPr>
          <p:nvPr/>
        </p:nvSpPr>
        <p:spPr bwMode="auto">
          <a:xfrm>
            <a:off x="1524000" y="2590800"/>
            <a:ext cx="5791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800" dirty="0"/>
              <a:t>1. </a:t>
            </a:r>
            <a:r>
              <a:rPr lang="zh-CN" altLang="en-US" sz="2800" dirty="0"/>
              <a:t>主存的字块只可以和固定的</a:t>
            </a:r>
            <a:r>
              <a:rPr lang="en-US" altLang="zh-CN" sz="2800" dirty="0"/>
              <a:t>Cache</a:t>
            </a:r>
            <a:r>
              <a:rPr lang="zh-CN" altLang="en-US" sz="2800" dirty="0"/>
              <a:t>字块对应，方式直接，利用率低。</a:t>
            </a:r>
          </a:p>
        </p:txBody>
      </p:sp>
      <p:sp>
        <p:nvSpPr>
          <p:cNvPr id="108549" name="Text Box 1029"/>
          <p:cNvSpPr txBox="1">
            <a:spLocks noChangeArrowheads="1"/>
          </p:cNvSpPr>
          <p:nvPr/>
        </p:nvSpPr>
        <p:spPr bwMode="auto">
          <a:xfrm>
            <a:off x="1676400" y="3657600"/>
            <a:ext cx="5715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800"/>
              <a:t>2. </a:t>
            </a:r>
            <a:r>
              <a:rPr lang="zh-CN" altLang="en-US" sz="2800"/>
              <a:t>标志位较短，比较电路的成本低。如果主存空间有</a:t>
            </a:r>
            <a:r>
              <a:rPr lang="en-US" altLang="zh-CN" sz="2800"/>
              <a:t>2</a:t>
            </a:r>
            <a:r>
              <a:rPr lang="en-US" altLang="zh-CN" sz="2800" baseline="30000"/>
              <a:t>m</a:t>
            </a:r>
            <a:r>
              <a:rPr lang="zh-CN" altLang="en-US" sz="2800"/>
              <a:t>块，</a:t>
            </a:r>
            <a:r>
              <a:rPr lang="en-US" altLang="zh-CN" sz="2800"/>
              <a:t>Cache</a:t>
            </a:r>
            <a:r>
              <a:rPr lang="zh-CN" altLang="en-US" sz="2800"/>
              <a:t>中字块有</a:t>
            </a:r>
            <a:r>
              <a:rPr lang="en-US" altLang="zh-CN" sz="2800"/>
              <a:t>2</a:t>
            </a:r>
            <a:r>
              <a:rPr lang="en-US" altLang="zh-CN" sz="2800" baseline="30000"/>
              <a:t>c</a:t>
            </a:r>
            <a:r>
              <a:rPr lang="zh-CN" altLang="en-US" sz="2800"/>
              <a:t>块，则标志位只要有</a:t>
            </a:r>
            <a:r>
              <a:rPr lang="en-US" altLang="zh-CN" sz="2800"/>
              <a:t>m-c</a:t>
            </a:r>
            <a:r>
              <a:rPr lang="zh-CN" altLang="en-US" sz="2800"/>
              <a:t>位。</a:t>
            </a:r>
            <a:r>
              <a:rPr lang="zh-CN" altLang="en-US" sz="2800">
                <a:solidFill>
                  <a:srgbClr val="FF0000"/>
                </a:solidFill>
              </a:rPr>
              <a:t>且仅需要比较一次。</a:t>
            </a:r>
            <a:endParaRPr lang="zh-CN" altLang="en-US" sz="2800"/>
          </a:p>
        </p:txBody>
      </p:sp>
      <p:sp>
        <p:nvSpPr>
          <p:cNvPr id="108550" name="Rectangle 1030"/>
          <p:cNvSpPr>
            <a:spLocks noChangeArrowheads="1"/>
          </p:cNvSpPr>
          <p:nvPr/>
        </p:nvSpPr>
        <p:spPr bwMode="auto">
          <a:xfrm>
            <a:off x="1981200" y="5791200"/>
            <a:ext cx="5181600" cy="8382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lang="zh-CN" altLang="en-US" sz="2800"/>
              <a:t>利用率低，命中率低，效率较低</a:t>
            </a:r>
          </a:p>
        </p:txBody>
      </p:sp>
    </p:spTree>
    <p:extLst>
      <p:ext uri="{BB962C8B-B14F-4D97-AF65-F5344CB8AC3E}">
        <p14:creationId xmlns:p14="http://schemas.microsoft.com/office/powerpoint/2010/main" val="1962408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静态存储器</a:t>
            </a:r>
          </a:p>
          <a:p>
            <a:pPr lvl="1"/>
            <a:r>
              <a:rPr lang="zh-CN" altLang="en-US" sz="2800" dirty="0"/>
              <a:t>存储速度快</a:t>
            </a:r>
          </a:p>
          <a:p>
            <a:pPr lvl="1"/>
            <a:r>
              <a:rPr lang="zh-CN" altLang="en-US" sz="2800" dirty="0"/>
              <a:t>集成度低，容量小</a:t>
            </a:r>
          </a:p>
          <a:p>
            <a:pPr lvl="1"/>
            <a:r>
              <a:rPr lang="zh-CN" altLang="en-US" sz="2800" dirty="0"/>
              <a:t>成本高</a:t>
            </a:r>
          </a:p>
          <a:p>
            <a:r>
              <a:rPr lang="en-US" altLang="zh-CN" sz="3200" dirty="0"/>
              <a:t>Cache</a:t>
            </a:r>
          </a:p>
          <a:p>
            <a:pPr lvl="1"/>
            <a:r>
              <a:rPr lang="zh-CN" altLang="en-US" sz="2800" dirty="0"/>
              <a:t>在</a:t>
            </a:r>
            <a:r>
              <a:rPr lang="en-US" altLang="zh-CN" sz="2800" dirty="0"/>
              <a:t>CPU</a:t>
            </a:r>
            <a:r>
              <a:rPr lang="zh-CN" altLang="en-US" sz="2800" dirty="0"/>
              <a:t>和主存储器之间设置</a:t>
            </a:r>
          </a:p>
          <a:p>
            <a:pPr lvl="1"/>
            <a:r>
              <a:rPr lang="zh-CN" altLang="en-US" sz="2800" dirty="0"/>
              <a:t>提高访问存储器的速度</a:t>
            </a:r>
          </a:p>
          <a:p>
            <a:pPr lvl="1"/>
            <a:r>
              <a:rPr lang="en-US" altLang="zh-CN" sz="2800" dirty="0"/>
              <a:t>Cache</a:t>
            </a:r>
            <a:r>
              <a:rPr lang="zh-CN" altLang="en-US" sz="2800" dirty="0"/>
              <a:t>和主存地址映射方式</a:t>
            </a:r>
          </a:p>
          <a:p>
            <a:pPr lvl="2"/>
            <a:r>
              <a:rPr lang="zh-CN" altLang="en-US" sz="2000" dirty="0"/>
              <a:t>全相联</a:t>
            </a:r>
          </a:p>
          <a:p>
            <a:pPr lvl="2"/>
            <a:r>
              <a:rPr lang="zh-CN" altLang="en-US" sz="2000" dirty="0"/>
              <a:t>直接映射</a:t>
            </a:r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63F67-E306-5045-AB7F-E3E2C7A16110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747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阅读与思考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阅读</a:t>
            </a:r>
          </a:p>
          <a:p>
            <a:r>
              <a:rPr lang="zh-CN" altLang="en-US" sz="3600"/>
              <a:t>思考</a:t>
            </a:r>
            <a:endParaRPr lang="zh-CN" altLang="en-US" sz="3600" dirty="0"/>
          </a:p>
          <a:p>
            <a:pPr lvl="1"/>
            <a:r>
              <a:rPr lang="zh-CN" altLang="en-US" sz="3200" dirty="0"/>
              <a:t>设置高速缓冲存储器的目的</a:t>
            </a:r>
            <a:r>
              <a:rPr lang="en-US" altLang="zh-CN" sz="3200" dirty="0"/>
              <a:t>?</a:t>
            </a:r>
            <a:r>
              <a:rPr lang="zh-CN" altLang="en-US" sz="3200" dirty="0"/>
              <a:t>如何提高性能</a:t>
            </a:r>
            <a:r>
              <a:rPr lang="en-US" altLang="zh-CN" sz="3200" dirty="0"/>
              <a:t>?</a:t>
            </a:r>
            <a:endParaRPr lang="zh-CN" altLang="en-US" sz="3200" dirty="0"/>
          </a:p>
          <a:p>
            <a:pPr lvl="1"/>
            <a:r>
              <a:rPr lang="zh-CN" altLang="en-US" sz="3200" dirty="0"/>
              <a:t>对高速缓冲存储器的地址映射方式进行比较</a:t>
            </a:r>
            <a:r>
              <a:rPr lang="en-US" altLang="zh-CN" sz="3200" dirty="0"/>
              <a:t>.</a:t>
            </a:r>
            <a:endParaRPr lang="zh-CN" altLang="en-US" sz="32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593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5F886C-0A22-6F4D-BC08-A1674DBCDE43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7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zh-CN" altLang="en-US">
              <a:solidFill>
                <a:srgbClr val="1F497D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298778"/>
              </p:ext>
            </p:extLst>
          </p:nvPr>
        </p:nvGraphicFramePr>
        <p:xfrm>
          <a:off x="536967" y="2780928"/>
          <a:ext cx="7886700" cy="1592580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05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>
                          <a:effectLst/>
                        </a:rPr>
                        <a:t>JK</a:t>
                      </a:r>
                      <a:r>
                        <a:rPr lang="zh-CN" altLang="en-US" b="1">
                          <a:effectLst/>
                        </a:rPr>
                        <a:t>触发器运算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b="1">
                          <a:effectLst/>
                        </a:rPr>
                      </a:br>
                      <a:r>
                        <a:rPr lang="en-US" b="1">
                          <a:effectLst/>
                        </a:rPr>
                        <a:t>　　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b="1">
                          <a:effectLst/>
                        </a:rPr>
                      </a:br>
                      <a:r>
                        <a:rPr lang="en-US" b="1">
                          <a:effectLst/>
                        </a:rPr>
                        <a:t>　　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b="1" dirty="0">
                          <a:effectLst/>
                        </a:rPr>
                      </a:br>
                      <a:r>
                        <a:rPr lang="en-US" b="1" dirty="0">
                          <a:effectLst/>
                        </a:rPr>
                        <a:t>　　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b="1">
                          <a:effectLst/>
                        </a:rPr>
                      </a:br>
                      <a:r>
                        <a:rPr lang="en-US" b="1">
                          <a:effectLst/>
                        </a:rPr>
                        <a:t>　　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b="1">
                          <a:effectLst/>
                        </a:rPr>
                      </a:br>
                      <a:r>
                        <a:rPr lang="en-US" b="1">
                          <a:effectLst/>
                        </a:rPr>
                        <a:t>　　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J</a:t>
                      </a:r>
                      <a:endParaRPr lang="en-US">
                        <a:effectLst/>
                      </a:endParaRP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</a:t>
                      </a:r>
                      <a:endParaRPr lang="en-US">
                        <a:effectLst/>
                      </a:endParaRP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动作</a:t>
                      </a:r>
                      <a:endParaRPr lang="zh-CN" altLang="en-US">
                        <a:effectLst/>
                      </a:endParaRP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effectLst/>
                        </a:rPr>
                        <a:t>Q</a:t>
                      </a:r>
                      <a:endParaRPr lang="fr-FR" dirty="0">
                        <a:effectLst/>
                      </a:endParaRP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Q</a:t>
                      </a:r>
                      <a:r>
                        <a:rPr lang="en-US" b="1" baseline="-25000">
                          <a:effectLst/>
                        </a:rPr>
                        <a:t>next</a:t>
                      </a:r>
                      <a:endParaRPr lang="en-US">
                        <a:effectLst/>
                      </a:endParaRP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动作</a:t>
                      </a:r>
                      <a:endParaRPr lang="zh-CN" altLang="en-US">
                        <a:effectLst/>
                      </a:endParaRP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保持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不变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>
                          <a:effectLst/>
                        </a:rPr>
                        <a:t>重置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>
                          <a:effectLst/>
                        </a:rPr>
                        <a:t>重置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设置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设置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反转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1(0)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0(1)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反转</a:t>
                      </a:r>
                    </a:p>
                  </a:txBody>
                  <a:tcPr marL="63500" marR="63500" marT="12700" marB="127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269" y="236725"/>
            <a:ext cx="2188096" cy="23482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94317" y="515602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T</a:t>
            </a:r>
            <a:r>
              <a:rPr lang="zh-CN" altLang="en-US" dirty="0">
                <a:solidFill>
                  <a:srgbClr val="333333"/>
                </a:solidFill>
                <a:latin typeface="arial" charset="0"/>
              </a:rPr>
              <a:t>触发器是在数字电路中，凡在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CP</a:t>
            </a:r>
            <a:r>
              <a:rPr lang="zh-CN" altLang="en-US" dirty="0">
                <a:solidFill>
                  <a:srgbClr val="333333"/>
                </a:solidFill>
                <a:latin typeface="arial" charset="0"/>
              </a:rPr>
              <a:t>时钟脉冲控制下，根据输入信号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T</a:t>
            </a:r>
            <a:r>
              <a:rPr lang="zh-CN" altLang="en-US" dirty="0">
                <a:solidFill>
                  <a:srgbClr val="333333"/>
                </a:solidFill>
                <a:latin typeface="arial" charset="0"/>
              </a:rPr>
              <a:t>取值的不同，具有保持和翻转功能的电路，即当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T=0</a:t>
            </a:r>
            <a:r>
              <a:rPr lang="zh-CN" altLang="en-US" dirty="0">
                <a:solidFill>
                  <a:srgbClr val="333333"/>
                </a:solidFill>
                <a:latin typeface="arial" charset="0"/>
              </a:rPr>
              <a:t>时能保持状态不变，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T=1</a:t>
            </a:r>
            <a:r>
              <a:rPr lang="zh-CN" altLang="en-US" dirty="0">
                <a:solidFill>
                  <a:srgbClr val="333333"/>
                </a:solidFill>
                <a:latin typeface="arial" charset="0"/>
              </a:rPr>
              <a:t>时一定翻转的电路。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32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动态存储器原理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写</a:t>
            </a:r>
          </a:p>
          <a:p>
            <a:pPr lvl="1"/>
            <a:r>
              <a:rPr lang="zh-CN" altLang="en-US" sz="2800" dirty="0"/>
              <a:t>往位线上送数据</a:t>
            </a:r>
          </a:p>
          <a:p>
            <a:pPr lvl="1"/>
            <a:r>
              <a:rPr lang="zh-CN" altLang="en-US" sz="2800" dirty="0"/>
              <a:t>选择字线</a:t>
            </a:r>
          </a:p>
          <a:p>
            <a:r>
              <a:rPr lang="zh-CN" altLang="en-US" sz="3200" dirty="0"/>
              <a:t>读</a:t>
            </a:r>
          </a:p>
          <a:p>
            <a:pPr lvl="1"/>
            <a:r>
              <a:rPr lang="zh-CN" altLang="en-US" sz="2800" dirty="0"/>
              <a:t>将位线上置高电平</a:t>
            </a:r>
          </a:p>
          <a:p>
            <a:pPr lvl="1"/>
            <a:r>
              <a:rPr lang="zh-CN" altLang="en-US" sz="2800" dirty="0"/>
              <a:t>选中字线</a:t>
            </a:r>
          </a:p>
          <a:p>
            <a:pPr lvl="1"/>
            <a:r>
              <a:rPr lang="zh-CN" altLang="en-US" sz="2800" dirty="0"/>
              <a:t>感知电容是否放电并放大</a:t>
            </a:r>
          </a:p>
          <a:p>
            <a:pPr lvl="1"/>
            <a:r>
              <a:rPr lang="zh-CN" altLang="en-US" sz="2800" dirty="0"/>
              <a:t>写回</a:t>
            </a:r>
          </a:p>
          <a:p>
            <a:r>
              <a:rPr lang="zh-CN" altLang="en-US" sz="3200" dirty="0"/>
              <a:t>刷新</a:t>
            </a:r>
          </a:p>
          <a:p>
            <a:pPr lvl="1"/>
            <a:r>
              <a:rPr lang="zh-CN" altLang="en-US" sz="2800" dirty="0"/>
              <a:t>定期的批量读操作</a:t>
            </a:r>
          </a:p>
          <a:p>
            <a:endParaRPr kumimoji="1" lang="zh-CN" alt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415" y="1219200"/>
            <a:ext cx="426339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2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动态存储器的特点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存储容量高</a:t>
            </a:r>
          </a:p>
          <a:p>
            <a:pPr lvl="1"/>
            <a:r>
              <a:rPr lang="zh-CN" altLang="en-US" sz="2800" dirty="0"/>
              <a:t>单位存储单元面积小</a:t>
            </a:r>
            <a:endParaRPr lang="en-US" altLang="zh-CN" sz="2800" dirty="0"/>
          </a:p>
          <a:p>
            <a:endParaRPr lang="en-US" altLang="zh-CN" sz="3200" dirty="0"/>
          </a:p>
          <a:p>
            <a:r>
              <a:rPr lang="zh-CN" altLang="en-US" sz="3200" dirty="0"/>
              <a:t>访问速度慢</a:t>
            </a:r>
          </a:p>
          <a:p>
            <a:pPr lvl="1"/>
            <a:r>
              <a:rPr lang="zh-CN" altLang="en-US" sz="2800" dirty="0"/>
              <a:t>电容充放电</a:t>
            </a:r>
          </a:p>
          <a:p>
            <a:pPr lvl="1"/>
            <a:r>
              <a:rPr lang="zh-CN" altLang="en-US" sz="2800" dirty="0"/>
              <a:t>刷新</a:t>
            </a:r>
          </a:p>
          <a:p>
            <a:r>
              <a:rPr lang="zh-CN" altLang="en-US" sz="3200" dirty="0"/>
              <a:t>能耗低</a:t>
            </a:r>
          </a:p>
          <a:p>
            <a:r>
              <a:rPr lang="zh-CN" altLang="en-US" sz="3200" dirty="0"/>
              <a:t>成本低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0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Moore</a:t>
            </a:r>
            <a:r>
              <a:rPr kumimoji="1" lang="zh-CN" altLang="en-US" dirty="0"/>
              <a:t>定律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985664"/>
          </a:xfrm>
        </p:spPr>
        <p:txBody>
          <a:bodyPr/>
          <a:lstStyle/>
          <a:p>
            <a:r>
              <a:rPr lang="en-US" altLang="zh-CN"/>
              <a:t>1965</a:t>
            </a:r>
            <a:r>
              <a:rPr lang="zh-CN" altLang="en-US" dirty="0"/>
              <a:t>年，</a:t>
            </a:r>
            <a:r>
              <a:rPr lang="en-US" altLang="zh-CN" dirty="0"/>
              <a:t>Intel</a:t>
            </a:r>
            <a:r>
              <a:rPr lang="zh-CN" altLang="en-US" dirty="0"/>
              <a:t>公司创始人之一</a:t>
            </a:r>
            <a:r>
              <a:rPr lang="en-US" altLang="zh-CN" dirty="0"/>
              <a:t>Gordon Moore</a:t>
            </a:r>
            <a:r>
              <a:rPr lang="zh-CN" altLang="en-US" dirty="0"/>
              <a:t>提出</a:t>
            </a:r>
          </a:p>
          <a:p>
            <a:r>
              <a:rPr lang="zh-CN" altLang="en-US" dirty="0"/>
              <a:t>芯片上集成的晶体管数量每</a:t>
            </a:r>
            <a:r>
              <a:rPr lang="en-US" altLang="zh-CN" dirty="0"/>
              <a:t>18</a:t>
            </a:r>
            <a:r>
              <a:rPr lang="zh-CN" altLang="en-US" dirty="0"/>
              <a:t>个月翻一番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81064"/>
            <a:ext cx="1618512" cy="1424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2315307"/>
            <a:ext cx="8229600" cy="42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8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zh-CN" altLang="en-US" dirty="0"/>
              <a:t>触发器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71" y="1469006"/>
            <a:ext cx="7373257" cy="2554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016691"/>
            <a:ext cx="2794000" cy="204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9" y="4166368"/>
            <a:ext cx="3966840" cy="2549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68144" y="6237312"/>
            <a:ext cx="110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RS</a:t>
            </a:r>
            <a:r>
              <a:rPr lang="zh-CN" altLang="en-US" dirty="0"/>
              <a:t>触发器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3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静态存储器存储单元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247954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写</a:t>
            </a:r>
            <a:r>
              <a:rPr lang="en-US" altLang="zh-CN" sz="2400" dirty="0"/>
              <a:t>1:</a:t>
            </a:r>
          </a:p>
          <a:p>
            <a:pPr lvl="1"/>
            <a:r>
              <a:rPr lang="en-US" altLang="zh-CN" sz="2000" dirty="0"/>
              <a:t>1. </a:t>
            </a:r>
            <a:r>
              <a:rPr lang="zh-CN" altLang="en-US" sz="2000" dirty="0"/>
              <a:t>在位线上设置使</a:t>
            </a:r>
            <a:r>
              <a:rPr lang="en-US" altLang="zh-CN" sz="2000" dirty="0"/>
              <a:t>(bit=1, bit=0)</a:t>
            </a:r>
          </a:p>
          <a:p>
            <a:pPr lvl="1"/>
            <a:r>
              <a:rPr lang="en-US" altLang="zh-CN" sz="2000" dirty="0"/>
              <a:t>2. </a:t>
            </a:r>
            <a:r>
              <a:rPr lang="zh-CN" altLang="en-US" sz="2000" dirty="0"/>
              <a:t>使字线选通</a:t>
            </a:r>
          </a:p>
          <a:p>
            <a:r>
              <a:rPr lang="zh-CN" altLang="en-US" sz="2400" dirty="0"/>
              <a:t>读</a:t>
            </a:r>
            <a:r>
              <a:rPr lang="en-US" altLang="zh-CN" sz="2400" dirty="0"/>
              <a:t>:</a:t>
            </a:r>
          </a:p>
          <a:p>
            <a:pPr lvl="1"/>
            <a:r>
              <a:rPr lang="en-US" altLang="zh-CN" sz="2000" dirty="0"/>
              <a:t>1. </a:t>
            </a:r>
            <a:r>
              <a:rPr lang="zh-CN" altLang="en-US" sz="2000" dirty="0"/>
              <a:t>使</a:t>
            </a:r>
            <a:r>
              <a:rPr lang="en-US" altLang="zh-CN" sz="2000" dirty="0"/>
              <a:t>bit </a:t>
            </a:r>
            <a:r>
              <a:rPr lang="zh-CN" altLang="en-US" sz="2000" dirty="0"/>
              <a:t>和</a:t>
            </a:r>
            <a:r>
              <a:rPr lang="en-US" altLang="zh-CN" sz="2000" dirty="0"/>
              <a:t>bit </a:t>
            </a:r>
            <a:r>
              <a:rPr lang="zh-CN" altLang="en-US" sz="2000" dirty="0"/>
              <a:t>都充为高电平</a:t>
            </a:r>
            <a:r>
              <a:rPr lang="en-US" altLang="zh-CN" sz="2000" dirty="0" err="1"/>
              <a:t>Vdd</a:t>
            </a:r>
            <a:endParaRPr lang="en-US" altLang="zh-CN" sz="2000" dirty="0"/>
          </a:p>
          <a:p>
            <a:pPr lvl="1"/>
            <a:r>
              <a:rPr lang="en-US" altLang="zh-CN" sz="2000" dirty="0"/>
              <a:t>2. </a:t>
            </a:r>
            <a:r>
              <a:rPr lang="zh-CN" altLang="en-US" sz="2000" dirty="0"/>
              <a:t>使字线选通</a:t>
            </a:r>
          </a:p>
          <a:p>
            <a:pPr lvl="1"/>
            <a:r>
              <a:rPr lang="en-US" altLang="zh-CN" sz="2000" dirty="0"/>
              <a:t>3. </a:t>
            </a:r>
            <a:r>
              <a:rPr lang="zh-CN" altLang="en-US" sz="2000" dirty="0"/>
              <a:t>根据触发器的状态</a:t>
            </a:r>
            <a:r>
              <a:rPr lang="en-US" altLang="zh-CN" sz="2000" dirty="0"/>
              <a:t>,</a:t>
            </a:r>
            <a:r>
              <a:rPr lang="zh-CN" altLang="en-US" sz="2000" dirty="0"/>
              <a:t>将使其中一条位线电平为低</a:t>
            </a:r>
          </a:p>
          <a:p>
            <a:pPr lvl="1"/>
            <a:r>
              <a:rPr lang="en-US" altLang="zh-CN" sz="2000" dirty="0"/>
              <a:t>4. </a:t>
            </a:r>
            <a:r>
              <a:rPr lang="zh-CN" altLang="en-US" sz="2000" dirty="0"/>
              <a:t>放大器感知</a:t>
            </a:r>
            <a:r>
              <a:rPr lang="en-US" altLang="zh-CN" sz="2000" dirty="0"/>
              <a:t>bit </a:t>
            </a:r>
            <a:r>
              <a:rPr lang="zh-CN" altLang="en-US" sz="2000" dirty="0"/>
              <a:t>和</a:t>
            </a:r>
            <a:r>
              <a:rPr lang="en-US" altLang="zh-CN" sz="2000" dirty="0"/>
              <a:t>bit</a:t>
            </a:r>
            <a:r>
              <a:rPr lang="zh-CN" altLang="en-US" sz="2000" dirty="0"/>
              <a:t>的变化</a:t>
            </a:r>
            <a:r>
              <a:rPr lang="en-US" altLang="zh-CN" sz="2000" dirty="0"/>
              <a:t>,</a:t>
            </a:r>
            <a:r>
              <a:rPr lang="zh-CN" altLang="en-US" sz="2000" dirty="0"/>
              <a:t>读出存储的值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087" y="1297403"/>
            <a:ext cx="4469130" cy="2308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0004" y="321297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__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81817" y="412319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__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87824" y="501317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__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78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静态存储器典型组织方式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30916"/>
            <a:ext cx="7347901" cy="481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75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空演示文稿">
  <a:themeElements>
    <a:clrScheme name="空演示文稿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4103</TotalTime>
  <Words>2016</Words>
  <Application>Microsoft Macintosh PowerPoint</Application>
  <PresentationFormat>On-screen Show (4:3)</PresentationFormat>
  <Paragraphs>583</Paragraphs>
  <Slides>36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微软雅黑</vt:lpstr>
      <vt:lpstr>STKaiti</vt:lpstr>
      <vt:lpstr>Arial</vt:lpstr>
      <vt:lpstr>Arial</vt:lpstr>
      <vt:lpstr>Calibri</vt:lpstr>
      <vt:lpstr>Calibri Light</vt:lpstr>
      <vt:lpstr>Times New Roman</vt:lpstr>
      <vt:lpstr>Wingdings 3</vt:lpstr>
      <vt:lpstr>Office Theme</vt:lpstr>
      <vt:lpstr>空演示文稿</vt:lpstr>
      <vt:lpstr>Visio</vt:lpstr>
      <vt:lpstr>静态存储器及高速缓冲存储器</vt:lpstr>
      <vt:lpstr>大实验报告要求</vt:lpstr>
      <vt:lpstr>本节内容提要</vt:lpstr>
      <vt:lpstr>动态存储器原理</vt:lpstr>
      <vt:lpstr>动态存储器的特点</vt:lpstr>
      <vt:lpstr>Moore定律</vt:lpstr>
      <vt:lpstr>D触发器</vt:lpstr>
      <vt:lpstr>静态存储器存储单元</vt:lpstr>
      <vt:lpstr>静态存储器典型组织方式</vt:lpstr>
      <vt:lpstr>SRAM典型时序</vt:lpstr>
      <vt:lpstr>静态存储器</vt:lpstr>
      <vt:lpstr>静态和动态存储器芯片特性</vt:lpstr>
      <vt:lpstr>程序运行的局部性原理</vt:lpstr>
      <vt:lpstr>层次存储器系统</vt:lpstr>
      <vt:lpstr>程序的局部性原理</vt:lpstr>
      <vt:lpstr>程序的局部性原理</vt:lpstr>
      <vt:lpstr>层次存储器系统</vt:lpstr>
      <vt:lpstr>高速缓冲存储器Cache</vt:lpstr>
      <vt:lpstr>Cache的基本运行原理</vt:lpstr>
      <vt:lpstr>要解决的问题</vt:lpstr>
      <vt:lpstr>Cache参数</vt:lpstr>
      <vt:lpstr>参数典型数值</vt:lpstr>
      <vt:lpstr>全相联方式</vt:lpstr>
      <vt:lpstr>全相连映射硬件实现举例</vt:lpstr>
      <vt:lpstr>全相联方式的地址映射关系</vt:lpstr>
      <vt:lpstr>直接映射方式</vt:lpstr>
      <vt:lpstr>直接映射 Cache:硬件实现</vt:lpstr>
      <vt:lpstr>Cache 举例</vt:lpstr>
      <vt:lpstr>直接映射Cache 举例</vt:lpstr>
      <vt:lpstr>Cache 举例：续</vt:lpstr>
      <vt:lpstr>直接映射 Cache: 硬件实现 </vt:lpstr>
      <vt:lpstr>PowerPoint Presentation</vt:lpstr>
      <vt:lpstr>小结</vt:lpstr>
      <vt:lpstr>阅读与思考</vt:lpstr>
      <vt:lpstr>谢谢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面向云计算的网络化操作系统 课题三 启动预备会</dc:title>
  <dc:creator>Hu Chunming</dc:creator>
  <cp:lastModifiedBy>Kang Chen</cp:lastModifiedBy>
  <cp:revision>591</cp:revision>
  <dcterms:created xsi:type="dcterms:W3CDTF">2016-09-06T00:35:26Z</dcterms:created>
  <dcterms:modified xsi:type="dcterms:W3CDTF">2019-08-22T20:40:34Z</dcterms:modified>
</cp:coreProperties>
</file>